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2" r:id="rId4"/>
    <p:sldId id="277" r:id="rId5"/>
    <p:sldId id="275" r:id="rId6"/>
    <p:sldId id="290" r:id="rId7"/>
    <p:sldId id="291" r:id="rId8"/>
    <p:sldId id="257" r:id="rId9"/>
    <p:sldId id="280" r:id="rId10"/>
    <p:sldId id="292" r:id="rId11"/>
    <p:sldId id="281" r:id="rId12"/>
    <p:sldId id="307" r:id="rId13"/>
    <p:sldId id="308" r:id="rId14"/>
    <p:sldId id="298" r:id="rId15"/>
    <p:sldId id="297" r:id="rId16"/>
    <p:sldId id="301" r:id="rId17"/>
    <p:sldId id="282" r:id="rId18"/>
    <p:sldId id="283" r:id="rId19"/>
    <p:sldId id="284" r:id="rId20"/>
    <p:sldId id="310" r:id="rId21"/>
    <p:sldId id="315" r:id="rId22"/>
    <p:sldId id="317" r:id="rId23"/>
    <p:sldId id="319" r:id="rId24"/>
    <p:sldId id="311" r:id="rId25"/>
    <p:sldId id="322" r:id="rId26"/>
    <p:sldId id="312" r:id="rId27"/>
    <p:sldId id="323" r:id="rId28"/>
    <p:sldId id="325" r:id="rId29"/>
    <p:sldId id="313" r:id="rId30"/>
    <p:sldId id="302" r:id="rId31"/>
    <p:sldId id="314" r:id="rId32"/>
    <p:sldId id="305" r:id="rId33"/>
    <p:sldId id="287" r:id="rId34"/>
    <p:sldId id="258" r:id="rId35"/>
  </p:sldIdLst>
  <p:sldSz cx="12192000" cy="6858000"/>
  <p:notesSz cx="6858000" cy="9144000"/>
  <p:embeddedFontLst>
    <p:embeddedFont>
      <p:font typeface="KoPub돋움체 Bold" panose="00000800000000000000" pitchFamily="2" charset="-127"/>
      <p:bold r:id="rId37"/>
    </p:embeddedFont>
    <p:embeddedFont>
      <p:font typeface="Tmon몬소리 Black" panose="02000A03000000000000" pitchFamily="2" charset="-127"/>
      <p:bold r:id="rId38"/>
    </p:embeddedFont>
    <p:embeddedFont>
      <p:font typeface="Tmon몬소리OTF Black" panose="02000A03000000000000" pitchFamily="50" charset="-127"/>
      <p:bold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아리따-돋움(TTF)-Bold" panose="02020603020101020101" pitchFamily="18" charset="-127"/>
      <p:regular r:id="rId44"/>
    </p:embeddedFont>
    <p:embeddedFont>
      <p:font typeface="타이포_쌍문동 B" panose="02020803020101020101" pitchFamily="18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1A"/>
    <a:srgbClr val="BB2323"/>
    <a:srgbClr val="53AC53"/>
    <a:srgbClr val="C33F3F"/>
    <a:srgbClr val="CF6969"/>
    <a:srgbClr val="F7F7F7"/>
    <a:srgbClr val="F469A8"/>
    <a:srgbClr val="6441A5"/>
    <a:srgbClr val="0E459F"/>
    <a:srgbClr val="EB7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5232" autoAdjust="0"/>
  </p:normalViewPr>
  <p:slideViewPr>
    <p:cSldViewPr snapToGrid="0" showGuides="1">
      <p:cViewPr>
        <p:scale>
          <a:sx n="47" d="100"/>
          <a:sy n="47" d="100"/>
        </p:scale>
        <p:origin x="1406" y="830"/>
      </p:cViewPr>
      <p:guideLst>
        <p:guide orient="horz" pos="118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8300-682B-4820-B349-1CB43378120F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BC30-E693-46DA-8364-E93C6F134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8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 앞뒤 문맥이 있는 데이터와는 달리 짧게 </a:t>
            </a:r>
            <a:r>
              <a:rPr lang="ko-KR" altLang="en-US" dirty="0" err="1"/>
              <a:t>짧게</a:t>
            </a:r>
            <a:r>
              <a:rPr lang="ko-KR" altLang="en-US" dirty="0"/>
              <a:t> 문맥이 없고 </a:t>
            </a:r>
            <a:r>
              <a:rPr lang="ko-KR" altLang="en-US" dirty="0" err="1"/>
              <a:t>줄임말이</a:t>
            </a:r>
            <a:r>
              <a:rPr lang="ko-KR" altLang="en-US" dirty="0"/>
              <a:t> 많이 사용되는 인터넷 방송의 특성에 맞춰서 학습 시켜 필터링 하기 위해 채팅 데이터를 </a:t>
            </a:r>
            <a:r>
              <a:rPr lang="ko-KR" altLang="en-US" dirty="0" err="1"/>
              <a:t>스크래핑함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7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또한 유해도가 책정되어 있는 데이터도 존재하지 않았음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인터넷방송 사이트에서 채팅 데이터를 크롤링하여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일일이 유해 여부를 레이블링해서 데이터셋</a:t>
            </a:r>
            <a:r>
              <a:rPr lang="en-US" altLang="ko-KR" dirty="0"/>
              <a:t>(80000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구축하였다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현재까지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150</a:t>
            </a:r>
            <a:r>
              <a:rPr lang="ko-KR" altLang="en-US" dirty="0"/>
              <a:t>만개 데이터 수집 완료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9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레이블링이 편향되는 것을 방지하기 위해서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인이 한 채팅을 보고 </a:t>
            </a:r>
            <a:r>
              <a:rPr lang="en-US" altLang="ko-KR" dirty="0"/>
              <a:t>voting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 방식으로 레이블링했다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레이블링이 편향되는 것을 방지하기 위해서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인이 한 채팅을 보고 </a:t>
            </a:r>
            <a:r>
              <a:rPr lang="en-US" altLang="ko-KR" dirty="0"/>
              <a:t>voting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 방식으로 레이블링했다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9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한계점 때매 </a:t>
            </a:r>
            <a:r>
              <a:rPr lang="en-US" altLang="ko-KR" baseline="0" dirty="0"/>
              <a:t>nogada </a:t>
            </a:r>
            <a:r>
              <a:rPr lang="ko-KR" altLang="en-US" baseline="0" dirty="0"/>
              <a:t>형태소 분석기 직접 만들었다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BPE</a:t>
            </a:r>
            <a:r>
              <a:rPr lang="ko-KR" altLang="en-US" baseline="0" dirty="0"/>
              <a:t>를 써봤다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30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한계점 때매 </a:t>
            </a:r>
            <a:r>
              <a:rPr lang="en-US" altLang="ko-KR" baseline="0" dirty="0"/>
              <a:t>nogada </a:t>
            </a:r>
            <a:r>
              <a:rPr lang="ko-KR" altLang="en-US" baseline="0" dirty="0"/>
              <a:t>형태소 분석기 직접 만들었다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BPE</a:t>
            </a:r>
            <a:r>
              <a:rPr lang="ko-KR" altLang="en-US" baseline="0" dirty="0"/>
              <a:t>를 써봤다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6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직접 만들었다 ㅎㅎ</a:t>
            </a:r>
            <a:endParaRPr lang="en-US" altLang="ko-KR" dirty="0"/>
          </a:p>
          <a:p>
            <a:r>
              <a:rPr lang="en-US" altLang="ko-KR" dirty="0"/>
              <a:t>Okt </a:t>
            </a:r>
            <a:r>
              <a:rPr lang="ko-KR" altLang="en-US" dirty="0"/>
              <a:t>형태소 분석 후</a:t>
            </a:r>
            <a:r>
              <a:rPr lang="ko-KR" altLang="en-US" baseline="0" dirty="0"/>
              <a:t> 불용어</a:t>
            </a:r>
            <a:r>
              <a:rPr lang="en-US" altLang="ko-KR" baseline="0" dirty="0"/>
              <a:t>(</a:t>
            </a:r>
            <a:r>
              <a:rPr lang="ko-KR" altLang="en-US" baseline="0" dirty="0"/>
              <a:t>ㅋㅋㅋ</a:t>
            </a:r>
            <a:r>
              <a:rPr lang="en-US" altLang="ko-KR" baseline="0" dirty="0"/>
              <a:t>) </a:t>
            </a:r>
            <a:r>
              <a:rPr lang="ko-KR" altLang="en-US" baseline="0" dirty="0"/>
              <a:t>처리와 순서 등 전처리 자동화를 시켜주었습니다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직접 만들었다 ㅎㅎ</a:t>
            </a:r>
            <a:endParaRPr lang="en-US" altLang="ko-KR" dirty="0"/>
          </a:p>
          <a:p>
            <a:r>
              <a:rPr lang="en-US" altLang="ko-KR" dirty="0"/>
              <a:t>Okt </a:t>
            </a:r>
            <a:r>
              <a:rPr lang="ko-KR" altLang="en-US" dirty="0"/>
              <a:t>형태소 분석 후</a:t>
            </a:r>
            <a:r>
              <a:rPr lang="ko-KR" altLang="en-US" baseline="0" dirty="0"/>
              <a:t> 불용어</a:t>
            </a:r>
            <a:r>
              <a:rPr lang="en-US" altLang="ko-KR" baseline="0" dirty="0"/>
              <a:t>(</a:t>
            </a:r>
            <a:r>
              <a:rPr lang="ko-KR" altLang="en-US" baseline="0" dirty="0"/>
              <a:t>ㅋㅋㅋ</a:t>
            </a:r>
            <a:r>
              <a:rPr lang="en-US" altLang="ko-KR" baseline="0" dirty="0"/>
              <a:t>) </a:t>
            </a:r>
            <a:r>
              <a:rPr lang="ko-KR" altLang="en-US" baseline="0" dirty="0"/>
              <a:t>처리와 순서 등 전처리 자동화를 시켜주었습니다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아예 토큰을 더 작은 단위로 쪼개보자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1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아예 토큰을 더 작은 단위로 쪼개보자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7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0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RNN</a:t>
            </a:r>
            <a:r>
              <a:rPr lang="ko-KR" altLang="en-US" baseline="0" dirty="0"/>
              <a:t>보다 예측 속도를 개선하려함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근데 유해 토큰을 제대로 인식하는지 검증할 수 없었다</a:t>
            </a:r>
            <a:r>
              <a:rPr lang="en-US" altLang="ko-KR" dirty="0"/>
              <a:t>,.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어탠션을 적용해서</a:t>
            </a:r>
            <a:endParaRPr lang="en-US" altLang="ko-KR" dirty="0"/>
          </a:p>
          <a:p>
            <a:r>
              <a:rPr lang="ko-KR" altLang="en-US" dirty="0"/>
              <a:t>어떤 토큰에 주목하는지 시각화하여 검증 이슈를 해결할 수 있었다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r>
              <a:rPr lang="en-US" altLang="ko-KR" baseline="0" dirty="0"/>
              <a:t>- RNN</a:t>
            </a:r>
            <a:r>
              <a:rPr lang="ko-KR" altLang="en-US" baseline="0" dirty="0"/>
              <a:t>보다 예측 속도를 </a:t>
            </a:r>
            <a:r>
              <a:rPr lang="ko-KR" altLang="en-US" baseline="0" dirty="0" err="1"/>
              <a:t>개선하려함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방송 중 유해채팅 비율 </a:t>
            </a:r>
            <a:r>
              <a:rPr lang="en-US" altLang="ko-KR" dirty="0"/>
              <a:t>: 5%</a:t>
            </a:r>
          </a:p>
          <a:p>
            <a:r>
              <a:rPr lang="ko-KR" altLang="en-US" dirty="0"/>
              <a:t>최대 유해채팅 비율 </a:t>
            </a:r>
            <a:r>
              <a:rPr lang="en-US" altLang="ko-KR" dirty="0"/>
              <a:t>: 11%</a:t>
            </a:r>
          </a:p>
          <a:p>
            <a:endParaRPr lang="en-US" altLang="ko-KR" dirty="0"/>
          </a:p>
          <a:p>
            <a:r>
              <a:rPr lang="ko-KR" altLang="en-US" dirty="0" err="1"/>
              <a:t>임계값은</a:t>
            </a:r>
            <a:r>
              <a:rPr lang="ko-KR" altLang="en-US" baseline="0" dirty="0"/>
              <a:t> 레이블링을 계속하면서 조정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6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</a:t>
            </a:r>
            <a:r>
              <a:rPr lang="en-US" altLang="ko-KR" dirty="0"/>
              <a:t>1</a:t>
            </a:r>
            <a:r>
              <a:rPr lang="ko-KR" altLang="en-US" dirty="0"/>
              <a:t>편당 </a:t>
            </a:r>
            <a:r>
              <a:rPr lang="en-US" altLang="ko-KR" dirty="0"/>
              <a:t>38</a:t>
            </a:r>
            <a:r>
              <a:rPr lang="ko-KR" altLang="en-US" dirty="0"/>
              <a:t>회</a:t>
            </a:r>
            <a:r>
              <a:rPr lang="en-US" altLang="ko-KR" dirty="0"/>
              <a:t>, 1</a:t>
            </a:r>
            <a:r>
              <a:rPr lang="ko-KR" altLang="en-US" dirty="0"/>
              <a:t>분당 </a:t>
            </a:r>
            <a:r>
              <a:rPr lang="en-US" altLang="ko-KR" dirty="0"/>
              <a:t>3.9</a:t>
            </a:r>
            <a:r>
              <a:rPr lang="ko-KR" altLang="en-US" dirty="0"/>
              <a:t>회의 유해한 내용이 발견되었다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유해한 내용의 비중이 문제 언어의 사용이 </a:t>
            </a:r>
            <a:r>
              <a:rPr lang="en-US" altLang="ko-KR" dirty="0"/>
              <a:t>51.4 %</a:t>
            </a:r>
            <a:r>
              <a:rPr lang="ko-KR" altLang="en-US" dirty="0"/>
              <a:t>로 가장 많았고</a:t>
            </a:r>
            <a:r>
              <a:rPr lang="en-US" altLang="ko-KR" dirty="0"/>
              <a:t>, </a:t>
            </a:r>
            <a:r>
              <a:rPr lang="ko-KR" altLang="en-US" dirty="0"/>
              <a:t>폭력적인 내용이 </a:t>
            </a:r>
            <a:r>
              <a:rPr lang="en-US" altLang="ko-KR" dirty="0"/>
              <a:t>20.4%, </a:t>
            </a:r>
            <a:r>
              <a:rPr lang="ko-KR" altLang="en-US" dirty="0"/>
              <a:t>선정적인 내용이 </a:t>
            </a:r>
            <a:r>
              <a:rPr lang="en-US" altLang="ko-KR" dirty="0"/>
              <a:t>15.3%</a:t>
            </a:r>
            <a:r>
              <a:rPr lang="ko-KR" altLang="en-US" dirty="0"/>
              <a:t>로 뒤를 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딥러닝 기반 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(Recall) </a:t>
            </a:r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/>
              <a:t>실제 비속어를 비속어로 예측한 비율</a:t>
            </a:r>
            <a:endParaRPr lang="en-US" altLang="ko-KR" dirty="0"/>
          </a:p>
          <a:p>
            <a:pPr lvl="2"/>
            <a:r>
              <a:rPr lang="ko-KR" altLang="en-US" dirty="0"/>
              <a:t>비속어 사전 기반 </a:t>
            </a:r>
            <a:r>
              <a:rPr lang="en-US" altLang="ko-KR" dirty="0"/>
              <a:t>: 17%</a:t>
            </a:r>
          </a:p>
          <a:p>
            <a:pPr lvl="2"/>
            <a:r>
              <a:rPr lang="ko-KR" altLang="en-US" dirty="0"/>
              <a:t>모델 기반 </a:t>
            </a:r>
            <a:r>
              <a:rPr lang="en-US" altLang="ko-KR" dirty="0"/>
              <a:t>: 50%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0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개인방송 서비스는 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 등을 하고 있지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프로젝트는 자연어 처리를 통한 방송의 유해성 수치를 산출해내어</a:t>
            </a:r>
          </a:p>
          <a:p>
            <a:r>
              <a:rPr lang="ko-KR" altLang="en-US" dirty="0"/>
              <a:t>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규제를 </a:t>
            </a:r>
            <a:r>
              <a:rPr lang="ko-KR" altLang="en-US" dirty="0" err="1"/>
              <a:t>구현해내었다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5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6285-58E3-4734-8111-9C8200F7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8C9D-9DBE-438E-B585-C43BAAB1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8AABC-33BC-4311-A87A-10A1685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127A-0074-4847-A0C9-C6AB676F0FB1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1AD3-AB5B-40C2-8E81-9736C80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9F940-3453-4B9F-8780-8A31DBD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DCEF-8768-496F-BB26-743F824C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D41A9-7D0A-46C6-9DE5-71262A27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31B6-D106-4D08-9D6A-0872299C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18B4-4557-4290-B857-2E90FF01A4B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1FC03-D94B-49D4-864F-85FD564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FDEC-B97F-48ED-8DF3-8B544A7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AAEFF-8C24-4032-A269-68CF64C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48583-41F3-420F-AE80-075167A05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69E0D-11EB-44F1-BBC0-CC8F6F9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0144-9A5A-4749-9127-7AA5B684BB65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60AF8-1966-4B1B-979D-C3A682AC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75AF-D9DB-48B4-B5AC-82499D5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9C9A-0D31-40AD-833E-D54EA7E3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F7693-45EC-453C-A329-2A82EB98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0B92A-3DAF-4146-BD14-A2BF0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B898-9DBA-4357-8544-5181F60C9F24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A804E-86FD-443C-BCC2-78607A4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E9DD0-6B9F-4777-98F6-0FABE801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3544D-ABCA-4D9D-BD2B-BE304FD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A0F3-F0A8-4099-9004-5A4182DB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907C-861B-4D5B-A0B6-95F1D348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4EE2-075E-47BD-9273-631C2C8AC83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D4E2-B383-46B1-9959-1CFB587E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0635A-8E7F-4B73-942B-6DD8BE0F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7928-C01C-42DF-A44F-B576A02A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EE66D-B89C-4993-9739-1A227771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68981-645B-4300-A4AD-08B981FF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FFA81-75C5-4AC9-B3FD-27A5119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979BC-2DB0-4D9C-8B8A-AE2C4AC4D513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0C71-FD2F-4BAD-AB91-1A2A9CD7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4955B-B6C9-4D8F-A0F5-A34607F4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E6B0-DD0D-40B5-9102-4506896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1B387-4D81-4755-BC05-4BE7013F3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341E4-15AC-4EFF-83F6-45434448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565498-1F49-459B-86B5-2F0F5F043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8D64-664D-4317-B24B-F92E8943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BD393-C799-428F-A45D-EC79D273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F6229-1A74-4B28-8F4D-BC705A05B8D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B2B096-52AE-4CAA-8EB3-0CD98B3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40E17-2413-408E-8BF2-2C26A00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9F3C0-65BE-4F97-970B-2F01473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B516-C34C-4224-893A-24BEC9C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E156-6913-4ED9-BACD-1124E8D8568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0DD5A-F764-4A43-AC8B-4FED6B1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0650A-0CA9-4FE8-8C6F-2709D43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F199E-D030-49D3-A467-1ABBE12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DFDD-32B2-4A1A-B7EA-96B3527C266A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2AD29-F722-440B-B97E-E9840354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8106-8EDF-4E71-8EC7-B228A6B6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1181-1704-4F44-88B3-BA537B41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E8CB9-1B05-42C5-ACA0-60541C8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CA43-12CE-4375-850C-822C4CA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D66F-1792-4B0A-B32D-A9AE43DC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F89B-E925-4699-98AD-4CAD0DCF83F8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F2178-5296-48BA-B62E-DBFCC6A9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14BD9-E03E-4E81-A3BC-9871F8F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0425-09B2-4B50-ACC8-A96AE7FD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425D71-B811-4B7E-AC8F-9C6CDB00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8675-6D8D-4FA3-8C97-94C29D44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332C3-E489-49DD-893F-6C98B26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E3AA9-6BA5-4315-919A-51398D6E28F8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46C24-F186-46AA-8F93-0162FAF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6D59D-4E21-4A12-95EF-508157B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0FD9C-4165-4C19-A95F-89AFCAA5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AA332-A702-4597-839A-852BAB33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79F24-1FD7-4965-A003-0FF682ED9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ED7F-9416-4C08-B4B7-9573C467D59A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2331-38AF-4D2F-B187-B7860E1E1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79044-1F09-425D-A8B7-21225E50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7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150.95.153.18:8000/" TargetMode="External"/><Relationship Id="rId2" Type="http://schemas.openxmlformats.org/officeDocument/2006/relationships/hyperlink" Target="http://43978bf4.ngrok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rome.google.com/webstore/search/Cyberaffiti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4" y="971204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814" y="298615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인터넷방송 유해성 산출을 통한 </a:t>
            </a:r>
            <a:endParaRPr lang="en-US" altLang="ko-KR" sz="4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필터링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2725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AFCE349-DA95-4F75-949E-CBC5C5BE6C0B}"/>
              </a:ext>
            </a:extLst>
          </p:cNvPr>
          <p:cNvSpPr txBox="1">
            <a:spLocks/>
          </p:cNvSpPr>
          <p:nvPr/>
        </p:nvSpPr>
        <p:spPr>
          <a:xfrm>
            <a:off x="1487488" y="4966459"/>
            <a:ext cx="9144000" cy="130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남궁찬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박재은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장민교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조민수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정우태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채수영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276A42-727A-4969-A126-DE6C54BC1DA3}"/>
              </a:ext>
            </a:extLst>
          </p:cNvPr>
          <p:cNvSpPr txBox="1">
            <a:spLocks/>
          </p:cNvSpPr>
          <p:nvPr/>
        </p:nvSpPr>
        <p:spPr>
          <a:xfrm>
            <a:off x="1524000" y="808568"/>
            <a:ext cx="9144000" cy="238760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  <a:effectLst>
            <a:glow rad="10160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0AF284-AAE4-4917-9B89-D993D996A9EA}"/>
              </a:ext>
            </a:extLst>
          </p:cNvPr>
          <p:cNvCxnSpPr>
            <a:cxnSpLocks/>
          </p:cNvCxnSpPr>
          <p:nvPr/>
        </p:nvCxnSpPr>
        <p:spPr>
          <a:xfrm>
            <a:off x="1787979" y="1460423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AD83B9-C01A-404A-A3D6-823E045B0B76}"/>
              </a:ext>
            </a:extLst>
          </p:cNvPr>
          <p:cNvCxnSpPr>
            <a:cxnSpLocks/>
          </p:cNvCxnSpPr>
          <p:nvPr/>
        </p:nvCxnSpPr>
        <p:spPr>
          <a:xfrm flipV="1">
            <a:off x="3222171" y="4641912"/>
            <a:ext cx="5773783" cy="20117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84E65B-B9F9-4A8B-B768-8269394365A9}"/>
              </a:ext>
            </a:extLst>
          </p:cNvPr>
          <p:cNvSpPr/>
          <p:nvPr/>
        </p:nvSpPr>
        <p:spPr>
          <a:xfrm>
            <a:off x="5983151" y="1369372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E45A09FB-99C3-49CA-9CB9-3E505B98EBD3}"/>
              </a:ext>
            </a:extLst>
          </p:cNvPr>
          <p:cNvSpPr/>
          <p:nvPr/>
        </p:nvSpPr>
        <p:spPr>
          <a:xfrm>
            <a:off x="5983151" y="4568279"/>
            <a:ext cx="152674" cy="152674"/>
          </a:xfrm>
          <a:prstGeom prst="diamond">
            <a:avLst/>
          </a:prstGeom>
          <a:solidFill>
            <a:srgbClr val="7C001A"/>
          </a:solidFill>
          <a:ln>
            <a:solidFill>
              <a:srgbClr val="7C00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087979" y="2326611"/>
            <a:ext cx="3949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116963" y="3776864"/>
            <a:ext cx="5575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 err="1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0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0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116963" y="5255793"/>
            <a:ext cx="5864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0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0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062E9-4CD6-4A91-9D85-6E287D9D5DF1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314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3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6012033-3CB3-43DA-94E5-DD562A325C83}"/>
              </a:ext>
            </a:extLst>
          </p:cNvPr>
          <p:cNvSpPr/>
          <p:nvPr/>
        </p:nvSpPr>
        <p:spPr>
          <a:xfrm>
            <a:off x="4761746" y="3568700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D0B58502-D68A-4C20-BA63-5FBE6220F6C8}"/>
              </a:ext>
            </a:extLst>
          </p:cNvPr>
          <p:cNvSpPr/>
          <p:nvPr/>
        </p:nvSpPr>
        <p:spPr>
          <a:xfrm>
            <a:off x="7428746" y="3613466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71948" y="1783376"/>
            <a:ext cx="11317076" cy="4534688"/>
            <a:chOff x="715047" y="2892159"/>
            <a:chExt cx="5004443" cy="2005252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45168"/>
            <a:stretch/>
          </p:blipFill>
          <p:spPr>
            <a:xfrm>
              <a:off x="3539049" y="2892159"/>
              <a:ext cx="1876193" cy="449619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35450"/>
            <a:stretch/>
          </p:blipFill>
          <p:spPr>
            <a:xfrm>
              <a:off x="3515703" y="3423880"/>
              <a:ext cx="2203787" cy="40389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r="29077"/>
            <a:stretch/>
          </p:blipFill>
          <p:spPr>
            <a:xfrm>
              <a:off x="3605275" y="3967690"/>
              <a:ext cx="1967336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</p:spTree>
    <p:extLst>
      <p:ext uri="{BB962C8B-B14F-4D97-AF65-F5344CB8AC3E}">
        <p14:creationId xmlns:p14="http://schemas.microsoft.com/office/powerpoint/2010/main" val="5473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49483" y="2144031"/>
            <a:ext cx="11598442" cy="4052065"/>
            <a:chOff x="715047" y="2898296"/>
            <a:chExt cx="5722174" cy="1999115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36020" b="10169"/>
            <a:stretch/>
          </p:blipFill>
          <p:spPr>
            <a:xfrm>
              <a:off x="4080757" y="2898296"/>
              <a:ext cx="2189206" cy="403895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28837" b="-7747"/>
            <a:stretch/>
          </p:blipFill>
          <p:spPr>
            <a:xfrm>
              <a:off x="3955656" y="3426618"/>
              <a:ext cx="2429561" cy="43518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15049"/>
            <a:stretch/>
          </p:blipFill>
          <p:spPr>
            <a:xfrm>
              <a:off x="4080757" y="3929158"/>
              <a:ext cx="2356464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450436-D718-4922-92A4-52F2DDEB93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10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분동안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필터링된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채팅은 </a:t>
            </a:r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개뿐</a:t>
            </a:r>
            <a:endParaRPr lang="en-US" altLang="ko-KR" sz="60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BJ </a:t>
            </a:r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철구</a:t>
            </a:r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1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491C8-0091-4B66-88F2-3FA7177D3284}"/>
              </a:ext>
            </a:extLst>
          </p:cNvPr>
          <p:cNvGrpSpPr/>
          <p:nvPr/>
        </p:nvGrpSpPr>
        <p:grpSpPr>
          <a:xfrm>
            <a:off x="288758" y="2979868"/>
            <a:ext cx="6533649" cy="3376482"/>
            <a:chOff x="578350" y="3149323"/>
            <a:chExt cx="6533649" cy="3148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31F5E-9910-4FBE-9920-E9276DEE5478}"/>
                </a:ext>
              </a:extLst>
            </p:cNvPr>
            <p:cNvSpPr/>
            <p:nvPr/>
          </p:nvSpPr>
          <p:spPr>
            <a:xfrm>
              <a:off x="1703108" y="3149323"/>
              <a:ext cx="4284133" cy="3148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4E3AA-05D2-4653-886E-231400FAAE49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2419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기존</a:t>
              </a:r>
              <a:r>
                <a:rPr lang="en-US" altLang="ko-KR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비속어 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사전 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E8B6E9-49FE-44EC-ABDC-65F2B70250D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739D0-CD17-48C8-ACF3-C64E3A7C03F2}"/>
              </a:ext>
            </a:extLst>
          </p:cNvPr>
          <p:cNvGrpSpPr/>
          <p:nvPr/>
        </p:nvGrpSpPr>
        <p:grpSpPr>
          <a:xfrm>
            <a:off x="5181502" y="2979867"/>
            <a:ext cx="6533649" cy="3192023"/>
            <a:chOff x="578350" y="3206248"/>
            <a:chExt cx="6533649" cy="309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63553-BF39-4FB0-9367-33EE0AC85FCB}"/>
                </a:ext>
              </a:extLst>
            </p:cNvPr>
            <p:cNvSpPr/>
            <p:nvPr/>
          </p:nvSpPr>
          <p:spPr>
            <a:xfrm>
              <a:off x="1811867" y="3206248"/>
              <a:ext cx="4284133" cy="3091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184FC-7129-4BF9-BD8E-4C28096AC251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A5BA8-7A90-472B-A8EE-E60A3BB20155}"/>
              </a:ext>
            </a:extLst>
          </p:cNvPr>
          <p:cNvSpPr/>
          <p:nvPr/>
        </p:nvSpPr>
        <p:spPr>
          <a:xfrm>
            <a:off x="4897146" y="1876574"/>
            <a:ext cx="2515432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Recall</a:t>
            </a:r>
            <a:endParaRPr lang="ko-KR" altLang="en-US" sz="6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2472402" y="4874037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56%</a:t>
            </a:r>
            <a:endParaRPr lang="ko-KR" altLang="en-US" sz="8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7381092" y="4940032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90%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6255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철구.png">
            <a:extLst>
              <a:ext uri="{FF2B5EF4-FFF2-40B4-BE49-F238E27FC236}">
                <a16:creationId xmlns:a16="http://schemas.microsoft.com/office/drawing/2014/main" id="{38BA8DEE-A5AC-4EC9-9C0A-7B28038B9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3098" y="1740265"/>
            <a:ext cx="7772779" cy="388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3D31-F937-4ABC-8DC4-C13A15BFAD50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02.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9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457608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위키백과.png">
            <a:extLst>
              <a:ext uri="{FF2B5EF4-FFF2-40B4-BE49-F238E27FC236}">
                <a16:creationId xmlns:a16="http://schemas.microsoft.com/office/drawing/2014/main" id="{09EC392D-6BBC-4985-B449-150EA114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0679"/>
          <a:stretch/>
        </p:blipFill>
        <p:spPr>
          <a:xfrm>
            <a:off x="3597086" y="1813125"/>
            <a:ext cx="5030490" cy="3918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72F7B-F0BF-4703-870A-479D24A9DDAE}"/>
              </a:ext>
            </a:extLst>
          </p:cNvPr>
          <p:cNvSpPr txBox="1"/>
          <p:nvPr/>
        </p:nvSpPr>
        <p:spPr>
          <a:xfrm>
            <a:off x="4422096" y="531446"/>
            <a:ext cx="35239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문어체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EF234F-E41B-46B3-8933-37D3C2AB7E6A}"/>
              </a:ext>
            </a:extLst>
          </p:cNvPr>
          <p:cNvGrpSpPr/>
          <p:nvPr/>
        </p:nvGrpSpPr>
        <p:grpSpPr>
          <a:xfrm>
            <a:off x="8768109" y="531446"/>
            <a:ext cx="2943423" cy="5200114"/>
            <a:chOff x="7805976" y="636130"/>
            <a:chExt cx="2943423" cy="5200114"/>
          </a:xfrm>
        </p:grpSpPr>
        <p:pic>
          <p:nvPicPr>
            <p:cNvPr id="9" name="그림 8" descr="채팅데이터.png">
              <a:extLst>
                <a:ext uri="{FF2B5EF4-FFF2-40B4-BE49-F238E27FC236}">
                  <a16:creationId xmlns:a16="http://schemas.microsoft.com/office/drawing/2014/main" id="{2C97C954-32B1-47C4-85DE-0BD19122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9328" r="2947"/>
            <a:stretch/>
          </p:blipFill>
          <p:spPr>
            <a:xfrm>
              <a:off x="8058491" y="1917809"/>
              <a:ext cx="2468403" cy="39184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390B43-B0CB-4933-8209-47EEC9234D3C}"/>
                </a:ext>
              </a:extLst>
            </p:cNvPr>
            <p:cNvSpPr txBox="1"/>
            <p:nvPr/>
          </p:nvSpPr>
          <p:spPr>
            <a:xfrm>
              <a:off x="7805976" y="636130"/>
              <a:ext cx="294342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ko-KR" altLang="en-US" sz="72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구어체</a:t>
              </a:r>
            </a:p>
          </p:txBody>
        </p:sp>
      </p:grpSp>
      <p:sp>
        <p:nvSpPr>
          <p:cNvPr id="14" name="부등호 13">
            <a:extLst>
              <a:ext uri="{FF2B5EF4-FFF2-40B4-BE49-F238E27FC236}">
                <a16:creationId xmlns:a16="http://schemas.microsoft.com/office/drawing/2014/main" id="{E64433D6-A066-4D43-A0FD-766403809356}"/>
              </a:ext>
            </a:extLst>
          </p:cNvPr>
          <p:cNvSpPr/>
          <p:nvPr/>
        </p:nvSpPr>
        <p:spPr>
          <a:xfrm>
            <a:off x="7434266" y="655819"/>
            <a:ext cx="1564995" cy="829060"/>
          </a:xfrm>
          <a:prstGeom prst="mathNotEqual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C1E0-9D9E-4887-AA70-052EFA7653A0}"/>
              </a:ext>
            </a:extLst>
          </p:cNvPr>
          <p:cNvSpPr txBox="1"/>
          <p:nvPr/>
        </p:nvSpPr>
        <p:spPr>
          <a:xfrm>
            <a:off x="349482" y="539936"/>
            <a:ext cx="2726227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2BA9-DD9B-48AC-BFDC-0548A954E298}"/>
              </a:ext>
            </a:extLst>
          </p:cNvPr>
          <p:cNvSpPr txBox="1"/>
          <p:nvPr/>
        </p:nvSpPr>
        <p:spPr>
          <a:xfrm>
            <a:off x="2036904" y="545369"/>
            <a:ext cx="950402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유해도가 측정된 </a:t>
            </a:r>
            <a:endParaRPr lang="en-US" altLang="ko-KR" sz="66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데이터의 부재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BBD9D2-8375-4DC1-9A90-52118FD84F1C}"/>
              </a:ext>
            </a:extLst>
          </p:cNvPr>
          <p:cNvGrpSpPr/>
          <p:nvPr/>
        </p:nvGrpSpPr>
        <p:grpSpPr>
          <a:xfrm>
            <a:off x="5412592" y="3425904"/>
            <a:ext cx="2974737" cy="2811633"/>
            <a:chOff x="3059678" y="3533777"/>
            <a:chExt cx="2852236" cy="269584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49C674-CE53-470F-8E85-4E6A432D340E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03D251-0EE1-4B0E-A386-D2BD3F4D4F12}"/>
                </a:ext>
              </a:extLst>
            </p:cNvPr>
            <p:cNvSpPr/>
            <p:nvPr/>
          </p:nvSpPr>
          <p:spPr>
            <a:xfrm>
              <a:off x="3059678" y="4357004"/>
              <a:ext cx="2852066" cy="18591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데이터 수집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약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150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2E9DC-B261-4743-93BF-F324AC4F1AFF}"/>
              </a:ext>
            </a:extLst>
          </p:cNvPr>
          <p:cNvGrpSpPr/>
          <p:nvPr/>
        </p:nvGrpSpPr>
        <p:grpSpPr>
          <a:xfrm>
            <a:off x="4299742" y="2662830"/>
            <a:ext cx="5056391" cy="830997"/>
            <a:chOff x="4059902" y="2909750"/>
            <a:chExt cx="5056391" cy="830997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D4EDE-5EAF-4CCB-976C-1607A4F862CC}"/>
                </a:ext>
              </a:extLst>
            </p:cNvPr>
            <p:cNvSpPr/>
            <p:nvPr/>
          </p:nvSpPr>
          <p:spPr>
            <a:xfrm rot="10800000">
              <a:off x="7601875" y="2965370"/>
              <a:ext cx="748145" cy="6449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B3D44-7433-4851-A0C7-1FE99274BCA5}"/>
                </a:ext>
              </a:extLst>
            </p:cNvPr>
            <p:cNvSpPr/>
            <p:nvPr/>
          </p:nvSpPr>
          <p:spPr>
            <a:xfrm>
              <a:off x="5756929" y="2909750"/>
              <a:ext cx="20024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크롤링</a:t>
              </a:r>
              <a:r>
                <a:rPr lang="ko-KR" altLang="en-US" sz="28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AD5D23-CD95-4603-9DA7-9344FC5B9505}"/>
                </a:ext>
              </a:extLst>
            </p:cNvPr>
            <p:cNvGrpSpPr/>
            <p:nvPr/>
          </p:nvGrpSpPr>
          <p:grpSpPr>
            <a:xfrm>
              <a:off x="4059902" y="2971909"/>
              <a:ext cx="748145" cy="644952"/>
              <a:chOff x="3950540" y="2878887"/>
              <a:chExt cx="748145" cy="644952"/>
            </a:xfrm>
          </p:grpSpPr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3719E5ED-F107-47E6-A3B5-A40A5B79738D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4D0A9702-A221-4349-BC4B-BC0B132C6F3E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59717D-66B4-4FC1-9829-AE2B15E1AE3C}"/>
                </a:ext>
              </a:extLst>
            </p:cNvPr>
            <p:cNvGrpSpPr/>
            <p:nvPr/>
          </p:nvGrpSpPr>
          <p:grpSpPr>
            <a:xfrm>
              <a:off x="4805698" y="2971909"/>
              <a:ext cx="748145" cy="644952"/>
              <a:chOff x="3950540" y="2878887"/>
              <a:chExt cx="748145" cy="644952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856FA61-1CD8-4603-BB02-1D5B8D1347A5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978417F-E2CC-4EF0-8701-F91A63CC6DE0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AF34260-0576-44E6-A9FE-812992CF6DC2}"/>
                </a:ext>
              </a:extLst>
            </p:cNvPr>
            <p:cNvSpPr/>
            <p:nvPr/>
          </p:nvSpPr>
          <p:spPr>
            <a:xfrm>
              <a:off x="7788349" y="2965370"/>
              <a:ext cx="367057" cy="32151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08F035-DCA2-426B-8E71-331E7E99810C}"/>
                </a:ext>
              </a:extLst>
            </p:cNvPr>
            <p:cNvGrpSpPr/>
            <p:nvPr/>
          </p:nvGrpSpPr>
          <p:grpSpPr>
            <a:xfrm>
              <a:off x="8368148" y="2953658"/>
              <a:ext cx="748145" cy="644952"/>
              <a:chOff x="3950540" y="2878887"/>
              <a:chExt cx="748145" cy="644952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8B82B9-4761-4B44-A16E-E20EA3B9360A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8775F3D-5CEA-479B-8DE9-58E18F385F95}"/>
                  </a:ext>
                </a:extLst>
              </p:cNvPr>
              <p:cNvSpPr/>
              <p:nvPr/>
            </p:nvSpPr>
            <p:spPr>
              <a:xfrm>
                <a:off x="4155975" y="2878887"/>
                <a:ext cx="337274" cy="33322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65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001A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345"/>
            <a:ext cx="9144000" cy="122047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17306A3-67F7-44B0-8F92-2F9CBD9E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28" y="2539509"/>
            <a:ext cx="3317190" cy="130973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0BA6255-9B15-44C5-AB3A-4D447C3FBEC1}"/>
              </a:ext>
            </a:extLst>
          </p:cNvPr>
          <p:cNvSpPr txBox="1">
            <a:spLocks/>
          </p:cNvSpPr>
          <p:nvPr/>
        </p:nvSpPr>
        <p:spPr>
          <a:xfrm>
            <a:off x="4233646" y="2539509"/>
            <a:ext cx="2911174" cy="116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차별점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01D2A9-70CC-4332-AC45-BEA5E0C5914A}"/>
              </a:ext>
            </a:extLst>
          </p:cNvPr>
          <p:cNvSpPr txBox="1">
            <a:spLocks/>
          </p:cNvSpPr>
          <p:nvPr/>
        </p:nvSpPr>
        <p:spPr>
          <a:xfrm>
            <a:off x="7212850" y="2539509"/>
            <a:ext cx="4413808" cy="92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과정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4E01764-E989-4369-A468-FB728DE90924}"/>
              </a:ext>
            </a:extLst>
          </p:cNvPr>
          <p:cNvSpPr txBox="1">
            <a:spLocks/>
          </p:cNvSpPr>
          <p:nvPr/>
        </p:nvSpPr>
        <p:spPr>
          <a:xfrm>
            <a:off x="3010918" y="3377503"/>
            <a:ext cx="2680552" cy="92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시연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3950EC50-974F-4E63-8A8C-9211ACE9E9FF}"/>
              </a:ext>
            </a:extLst>
          </p:cNvPr>
          <p:cNvSpPr txBox="1">
            <a:spLocks/>
          </p:cNvSpPr>
          <p:nvPr/>
        </p:nvSpPr>
        <p:spPr>
          <a:xfrm>
            <a:off x="6272504" y="3377503"/>
            <a:ext cx="2680552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06.QnA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496C18A1-BF3F-4BA0-866A-50763EF2D799}"/>
              </a:ext>
            </a:extLst>
          </p:cNvPr>
          <p:cNvSpPr/>
          <p:nvPr/>
        </p:nvSpPr>
        <p:spPr>
          <a:xfrm>
            <a:off x="5948226" y="1863404"/>
            <a:ext cx="152674" cy="15267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867F06B-29FD-4F59-98BA-8FF62DD02D8A}"/>
              </a:ext>
            </a:extLst>
          </p:cNvPr>
          <p:cNvSpPr/>
          <p:nvPr/>
        </p:nvSpPr>
        <p:spPr>
          <a:xfrm>
            <a:off x="5980883" y="4661032"/>
            <a:ext cx="152674" cy="15267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DE2E5-C67C-4F27-B1DE-246343E6B6FC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C22BC-3455-40B4-9005-507BD2CCC1BB}"/>
              </a:ext>
            </a:extLst>
          </p:cNvPr>
          <p:cNvSpPr txBox="1"/>
          <p:nvPr/>
        </p:nvSpPr>
        <p:spPr>
          <a:xfrm>
            <a:off x="349482" y="539936"/>
            <a:ext cx="345802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Set</a:t>
            </a:r>
          </a:p>
          <a:p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voting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DA0FB-1069-44ED-9B69-0FC5914F6C27}"/>
              </a:ext>
            </a:extLst>
          </p:cNvPr>
          <p:cNvSpPr txBox="1"/>
          <p:nvPr/>
        </p:nvSpPr>
        <p:spPr>
          <a:xfrm>
            <a:off x="2726444" y="539936"/>
            <a:ext cx="95040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투표로 유해도 판별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80055E-84F9-46CB-823F-1413783E6CFC}"/>
              </a:ext>
            </a:extLst>
          </p:cNvPr>
          <p:cNvGrpSpPr/>
          <p:nvPr/>
        </p:nvGrpSpPr>
        <p:grpSpPr>
          <a:xfrm>
            <a:off x="5221016" y="1975797"/>
            <a:ext cx="4432718" cy="3883780"/>
            <a:chOff x="5221016" y="1740265"/>
            <a:chExt cx="4432718" cy="388378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9355A7-DE45-4DCC-9412-5DDC3C80116C}"/>
                </a:ext>
              </a:extLst>
            </p:cNvPr>
            <p:cNvSpPr/>
            <p:nvPr/>
          </p:nvSpPr>
          <p:spPr>
            <a:xfrm>
              <a:off x="5221016" y="1740265"/>
              <a:ext cx="4141775" cy="3842215"/>
            </a:xfrm>
            <a:prstGeom prst="ellipse">
              <a:avLst/>
            </a:prstGeom>
            <a:ln w="76200">
              <a:solidFill>
                <a:schemeClr val="bg2">
                  <a:lumMod val="90000"/>
                </a:schemeClr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3125EB-EBE8-4524-9FA3-97BC872E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90768"/>
              <a:ext cx="2548502" cy="254850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F419984-57DF-44DE-B2F9-CE1CF25FF5BA}"/>
                </a:ext>
              </a:extLst>
            </p:cNvPr>
            <p:cNvSpPr/>
            <p:nvPr/>
          </p:nvSpPr>
          <p:spPr>
            <a:xfrm>
              <a:off x="5247762" y="4916159"/>
              <a:ext cx="4405972" cy="707886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ko-KR" altLang="en-US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레이블링 약 </a:t>
              </a:r>
              <a:r>
                <a:rPr lang="en-US" altLang="ko-KR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10</a:t>
              </a:r>
              <a:r>
                <a:rPr lang="ko-KR" altLang="en-US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만 개 </a:t>
              </a:r>
              <a:endPara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75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87599F9-6122-476E-94C2-8B2D79309B0B}"/>
              </a:ext>
            </a:extLst>
          </p:cNvPr>
          <p:cNvSpPr/>
          <p:nvPr/>
        </p:nvSpPr>
        <p:spPr>
          <a:xfrm>
            <a:off x="3415469" y="1600200"/>
            <a:ext cx="8101618" cy="1926771"/>
          </a:xfrm>
          <a:prstGeom prst="downArrow">
            <a:avLst>
              <a:gd name="adj1" fmla="val 71975"/>
              <a:gd name="adj2" fmla="val 50000"/>
            </a:avLst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B506C-E44F-49E6-AE48-29669E4CB7F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D6272-D0F8-47C1-965B-C86166098050}"/>
              </a:ext>
            </a:extLst>
          </p:cNvPr>
          <p:cNvSpPr txBox="1"/>
          <p:nvPr/>
        </p:nvSpPr>
        <p:spPr>
          <a:xfrm>
            <a:off x="349482" y="539936"/>
            <a:ext cx="345802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Set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074DD71-280C-406F-BEC5-1DFD6669B918}"/>
              </a:ext>
            </a:extLst>
          </p:cNvPr>
          <p:cNvSpPr/>
          <p:nvPr/>
        </p:nvSpPr>
        <p:spPr>
          <a:xfrm>
            <a:off x="4349120" y="1444680"/>
            <a:ext cx="2852066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40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629D5BF-7BE7-4BA9-B00C-B722A0FECF45}"/>
              </a:ext>
            </a:extLst>
          </p:cNvPr>
          <p:cNvSpPr/>
          <p:nvPr/>
        </p:nvSpPr>
        <p:spPr>
          <a:xfrm>
            <a:off x="7688881" y="1433779"/>
            <a:ext cx="2852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정상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40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2" name="화살표: 갈매기형 수장 131">
            <a:extLst>
              <a:ext uri="{FF2B5EF4-FFF2-40B4-BE49-F238E27FC236}">
                <a16:creationId xmlns:a16="http://schemas.microsoft.com/office/drawing/2014/main" id="{8822F099-6E99-47C4-B0A4-BE6441B10913}"/>
              </a:ext>
            </a:extLst>
          </p:cNvPr>
          <p:cNvSpPr/>
          <p:nvPr/>
        </p:nvSpPr>
        <p:spPr>
          <a:xfrm rot="10800000">
            <a:off x="7110637" y="1508237"/>
            <a:ext cx="789981" cy="462853"/>
          </a:xfrm>
          <a:prstGeom prst="chevron">
            <a:avLst>
              <a:gd name="adj" fmla="val 87158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바닥글 개체 틀 71">
            <a:extLst>
              <a:ext uri="{FF2B5EF4-FFF2-40B4-BE49-F238E27FC236}">
                <a16:creationId xmlns:a16="http://schemas.microsoft.com/office/drawing/2014/main" id="{FCD12B86-84DC-47A6-9664-768E1C9B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73967"/>
            <a:ext cx="4114800" cy="365125"/>
          </a:xfrm>
        </p:spPr>
        <p:txBody>
          <a:bodyPr/>
          <a:lstStyle/>
          <a:p>
            <a:r>
              <a:rPr lang="en-US" altLang="ko-KR" dirty="0"/>
              <a:t>Wei and Zou(2019) Wei, J., Zou, K. 2019. EDA: Easy Data Augmentation Techniques for Boosting Performance on Text Classification Tasks. arXiv:1901.11196.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42D23-1102-47F1-A7A0-6C1DE4506142}"/>
              </a:ext>
            </a:extLst>
          </p:cNvPr>
          <p:cNvSpPr txBox="1"/>
          <p:nvPr/>
        </p:nvSpPr>
        <p:spPr>
          <a:xfrm>
            <a:off x="3732247" y="3197281"/>
            <a:ext cx="714986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Data </a:t>
            </a:r>
          </a:p>
          <a:p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Augmentation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DEBBD-3BB6-478C-A70A-8143CECF3023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Inbalanced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data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8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18FD1-1AEC-4C8A-907D-368B56E25DC6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FB3952E-CD9D-4855-88A4-E412670C6634}"/>
              </a:ext>
            </a:extLst>
          </p:cNvPr>
          <p:cNvGrpSpPr/>
          <p:nvPr/>
        </p:nvGrpSpPr>
        <p:grpSpPr>
          <a:xfrm>
            <a:off x="4648288" y="1723406"/>
            <a:ext cx="6109263" cy="4408213"/>
            <a:chOff x="4648288" y="1723406"/>
            <a:chExt cx="6109263" cy="44082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05A5858-AB33-470E-AC22-F684A4CC1359}"/>
                </a:ext>
              </a:extLst>
            </p:cNvPr>
            <p:cNvGrpSpPr/>
            <p:nvPr/>
          </p:nvGrpSpPr>
          <p:grpSpPr>
            <a:xfrm>
              <a:off x="4648288" y="1762199"/>
              <a:ext cx="5945660" cy="3654199"/>
              <a:chOff x="5256629" y="2201080"/>
              <a:chExt cx="5945660" cy="365419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38B15F-25E8-4F4E-AECF-AB19048E05C3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5945660" cy="928821"/>
                <a:chOff x="8222202" y="2392332"/>
                <a:chExt cx="5945660" cy="92882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628072B-4BFC-473E-8277-A4A552F7E6EC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3C3124-05F3-49F5-9DEF-5D5019CD0880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1B2F6466-2A12-488F-9B8C-8FA6EC8B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0D9B47BC-8011-43B1-8A4E-ED2877D4D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19E2D8-C8FB-4AA9-ACA3-C6833B77CF5D}"/>
                    </a:ext>
                  </a:extLst>
                </p:cNvPr>
                <p:cNvSpPr txBox="1"/>
                <p:nvPr/>
              </p:nvSpPr>
              <p:spPr>
                <a:xfrm>
                  <a:off x="8940962" y="2495423"/>
                  <a:ext cx="48029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tmp.pos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(‘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</a:t>
                  </a:r>
                  <a:endPara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077775E-7E5B-48BB-AF77-D0D3BDBAD4A7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23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19ms, finished 12:34 16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417F7-DDDD-4C62-82CC-0AFB94C216E4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3992311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‘Adverb’),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ㅋㅋㅋ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</a:t>
                </a:r>
                <a:r>
                  <a:rPr lang="en-US" altLang="ko-KR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KoreanParticle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‘1’, ‘Number’),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‘Noun’)]</a:t>
                </a:r>
              </a:p>
            </p:txBody>
          </p:sp>
        </p:grp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5685CEB4-86E0-44BC-B816-A5D0945AF672}"/>
                </a:ext>
              </a:extLst>
            </p:cNvPr>
            <p:cNvSpPr/>
            <p:nvPr/>
          </p:nvSpPr>
          <p:spPr>
            <a:xfrm>
              <a:off x="4648288" y="1723406"/>
              <a:ext cx="5945667" cy="3898247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7C2F7B14-96F7-4B2D-A38C-DD5DB277DE2E}"/>
                </a:ext>
              </a:extLst>
            </p:cNvPr>
            <p:cNvSpPr/>
            <p:nvPr/>
          </p:nvSpPr>
          <p:spPr>
            <a:xfrm>
              <a:off x="4648288" y="5638884"/>
              <a:ext cx="5945667" cy="492735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AD9680-CE80-4FB6-B566-EB5B795DEDE4}"/>
                </a:ext>
              </a:extLst>
            </p:cNvPr>
            <p:cNvSpPr/>
            <p:nvPr/>
          </p:nvSpPr>
          <p:spPr>
            <a:xfrm>
              <a:off x="4718718" y="5648505"/>
              <a:ext cx="6038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씪빢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 , ‘Noun’) ,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씨빠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, ‘Noun’ ) ]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56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18FD1-1AEC-4C8A-907D-368B56E25DC6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FB3952E-CD9D-4855-88A4-E412670C6634}"/>
              </a:ext>
            </a:extLst>
          </p:cNvPr>
          <p:cNvGrpSpPr/>
          <p:nvPr/>
        </p:nvGrpSpPr>
        <p:grpSpPr>
          <a:xfrm>
            <a:off x="4648288" y="1723406"/>
            <a:ext cx="6109263" cy="4408213"/>
            <a:chOff x="4648288" y="1723406"/>
            <a:chExt cx="6109263" cy="44082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05A5858-AB33-470E-AC22-F684A4CC1359}"/>
                </a:ext>
              </a:extLst>
            </p:cNvPr>
            <p:cNvGrpSpPr/>
            <p:nvPr/>
          </p:nvGrpSpPr>
          <p:grpSpPr>
            <a:xfrm>
              <a:off x="4648288" y="1762199"/>
              <a:ext cx="5945660" cy="3654199"/>
              <a:chOff x="5256629" y="2201080"/>
              <a:chExt cx="5945660" cy="365419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38B15F-25E8-4F4E-AECF-AB19048E05C3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5945660" cy="928821"/>
                <a:chOff x="8222202" y="2392332"/>
                <a:chExt cx="5945660" cy="92882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628072B-4BFC-473E-8277-A4A552F7E6EC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3C3124-05F3-49F5-9DEF-5D5019CD0880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1B2F6466-2A12-488F-9B8C-8FA6EC8B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0D9B47BC-8011-43B1-8A4E-ED2877D4D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19E2D8-C8FB-4AA9-ACA3-C6833B77CF5D}"/>
                    </a:ext>
                  </a:extLst>
                </p:cNvPr>
                <p:cNvSpPr txBox="1"/>
                <p:nvPr/>
              </p:nvSpPr>
              <p:spPr>
                <a:xfrm>
                  <a:off x="8940962" y="2495423"/>
                  <a:ext cx="48029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tmp.pos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(‘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</a:t>
                  </a:r>
                  <a:endPara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077775E-7E5B-48BB-AF77-D0D3BDBAD4A7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23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19ms, finished 12:34 16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417F7-DDDD-4C62-82CC-0AFB94C216E4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3992311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‘Adverb’),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ㅋㅋㅋ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</a:t>
                </a:r>
                <a:r>
                  <a:rPr lang="en-US" altLang="ko-KR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KoreanParticle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‘1’, ‘Number’),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‘Noun’)]</a:t>
                </a:r>
              </a:p>
            </p:txBody>
          </p:sp>
        </p:grp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5685CEB4-86E0-44BC-B816-A5D0945AF672}"/>
                </a:ext>
              </a:extLst>
            </p:cNvPr>
            <p:cNvSpPr/>
            <p:nvPr/>
          </p:nvSpPr>
          <p:spPr>
            <a:xfrm>
              <a:off x="4648288" y="1723406"/>
              <a:ext cx="5945667" cy="3898247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7C2F7B14-96F7-4B2D-A38C-DD5DB277DE2E}"/>
                </a:ext>
              </a:extLst>
            </p:cNvPr>
            <p:cNvSpPr/>
            <p:nvPr/>
          </p:nvSpPr>
          <p:spPr>
            <a:xfrm>
              <a:off x="4648288" y="5638884"/>
              <a:ext cx="5945667" cy="492735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AD9680-CE80-4FB6-B566-EB5B795DEDE4}"/>
                </a:ext>
              </a:extLst>
            </p:cNvPr>
            <p:cNvSpPr/>
            <p:nvPr/>
          </p:nvSpPr>
          <p:spPr>
            <a:xfrm>
              <a:off x="4718718" y="5648505"/>
              <a:ext cx="6038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씪빢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 , ‘Noun’) ,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씨빠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, ‘Noun’ ) ] 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612E7C-A0B8-475F-9A39-D9755BBC644A}"/>
              </a:ext>
            </a:extLst>
          </p:cNvPr>
          <p:cNvSpPr/>
          <p:nvPr/>
        </p:nvSpPr>
        <p:spPr>
          <a:xfrm>
            <a:off x="26412" y="7806"/>
            <a:ext cx="12192000" cy="6858000"/>
          </a:xfrm>
          <a:prstGeom prst="rect">
            <a:avLst/>
          </a:prstGeom>
          <a:solidFill>
            <a:schemeClr val="dk1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542C49-895D-4A10-A31D-6D846126844C}"/>
              </a:ext>
            </a:extLst>
          </p:cNvPr>
          <p:cNvSpPr/>
          <p:nvPr/>
        </p:nvSpPr>
        <p:spPr>
          <a:xfrm>
            <a:off x="1739007" y="2192038"/>
            <a:ext cx="9355738" cy="674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933579-3A8F-48C2-9A00-76E5978ED720}"/>
              </a:ext>
            </a:extLst>
          </p:cNvPr>
          <p:cNvSpPr/>
          <p:nvPr/>
        </p:nvSpPr>
        <p:spPr>
          <a:xfrm>
            <a:off x="1739007" y="3376078"/>
            <a:ext cx="9355738" cy="674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32477-BCC2-4EB8-8C9B-CFC59C3D49A2}"/>
              </a:ext>
            </a:extLst>
          </p:cNvPr>
          <p:cNvSpPr/>
          <p:nvPr/>
        </p:nvSpPr>
        <p:spPr>
          <a:xfrm>
            <a:off x="1433159" y="1778431"/>
            <a:ext cx="9967433" cy="24887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176108-6D0A-45E7-A25B-80A37E7EC05F}"/>
              </a:ext>
            </a:extLst>
          </p:cNvPr>
          <p:cNvSpPr/>
          <p:nvPr/>
        </p:nvSpPr>
        <p:spPr>
          <a:xfrm>
            <a:off x="1642129" y="1389654"/>
            <a:ext cx="1292648" cy="585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한계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757400" y="2192038"/>
            <a:ext cx="9608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 단위로 </a:t>
            </a:r>
            <a:r>
              <a:rPr lang="ko-KR" altLang="en-US" sz="40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토큰을 인식하지 못함</a:t>
            </a:r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675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06BE4-04B8-465B-9987-1EAF833A98D1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NOGADA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9" name="양쪽 대괄호 58">
            <a:extLst>
              <a:ext uri="{FF2B5EF4-FFF2-40B4-BE49-F238E27FC236}">
                <a16:creationId xmlns:a16="http://schemas.microsoft.com/office/drawing/2014/main" id="{CD7D34FC-993F-4E90-BD78-EC44894E658A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7FCAE-7476-4569-8058-B24439911239}"/>
              </a:ext>
            </a:extLst>
          </p:cNvPr>
          <p:cNvSpPr txBox="1"/>
          <p:nvPr/>
        </p:nvSpPr>
        <p:spPr>
          <a:xfrm>
            <a:off x="4700448" y="1591675"/>
            <a:ext cx="56156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r">
              <a:buAutoNum type="arabicPeriod"/>
            </a:pP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의미단위로</a:t>
            </a:r>
            <a:endParaRPr lang="en-US" altLang="ko-KR" sz="4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/>
            <a:r>
              <a:rPr lang="ko-KR" altLang="en-US" sz="40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</a:p>
        </p:txBody>
      </p:sp>
    </p:spTree>
    <p:extLst>
      <p:ext uri="{BB962C8B-B14F-4D97-AF65-F5344CB8AC3E}">
        <p14:creationId xmlns:p14="http://schemas.microsoft.com/office/powerpoint/2010/main" val="219626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06BE4-04B8-465B-9987-1EAF833A98D1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NOGADA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B09909-89A3-4641-A319-6FEBDAC2E419}"/>
              </a:ext>
            </a:extLst>
          </p:cNvPr>
          <p:cNvGrpSpPr/>
          <p:nvPr/>
        </p:nvGrpSpPr>
        <p:grpSpPr>
          <a:xfrm>
            <a:off x="4630816" y="3028369"/>
            <a:ext cx="6027309" cy="1694651"/>
            <a:chOff x="4648288" y="1723406"/>
            <a:chExt cx="6027309" cy="14770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99A0909-72A8-4E40-BC49-84DCBC3E7E46}"/>
                </a:ext>
              </a:extLst>
            </p:cNvPr>
            <p:cNvGrpSpPr/>
            <p:nvPr/>
          </p:nvGrpSpPr>
          <p:grpSpPr>
            <a:xfrm>
              <a:off x="4648288" y="1762199"/>
              <a:ext cx="6027309" cy="1438208"/>
              <a:chOff x="5256629" y="2201080"/>
              <a:chExt cx="6027309" cy="1438208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9DBE37-C3FD-411E-8878-144E221F29D9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6027309" cy="928821"/>
                <a:chOff x="8222202" y="2392332"/>
                <a:chExt cx="6027309" cy="928821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B17176F-4AF8-4340-8DAC-001C9940A761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5C1216-184F-4710-9A26-255EA93BBEDF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4A3C6A29-B7C0-4F64-B476-56FEDE532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93910D76-A2F5-41BB-8545-FD30678B5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0723B0-7F4B-497F-8F49-52CB165D8A60}"/>
                    </a:ext>
                  </a:extLst>
                </p:cNvPr>
                <p:cNvSpPr txBox="1"/>
                <p:nvPr/>
              </p:nvSpPr>
              <p:spPr>
                <a:xfrm>
                  <a:off x="8885542" y="2495423"/>
                  <a:ext cx="53639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nKT.prep2([‘</a:t>
                  </a:r>
                  <a:r>
                    <a:rPr lang="ko-KR" altLang="en-US" sz="2000" dirty="0" err="1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000" dirty="0" err="1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’],’</a:t>
                  </a:r>
                  <a:r>
                    <a:rPr lang="en-US" altLang="ko-KR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’)[</a:t>
                  </a:r>
                  <a:r>
                    <a:rPr lang="en-US" altLang="ko-KR" sz="2000" dirty="0">
                      <a:solidFill>
                        <a:srgbClr val="53AC5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0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en-US" altLang="ko-KR" sz="2000" dirty="0">
                      <a:solidFill>
                        <a:srgbClr val="53AC5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0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</a:t>
                  </a:r>
                  <a:endPara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41734-DB4C-4CDA-B698-B869ADD713F1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152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86ms, finished 12:34 18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14B45-4905-473E-A9E5-1F90C7873036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2810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앙기모띠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 , 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 ]</a:t>
                </a:r>
              </a:p>
            </p:txBody>
          </p:sp>
        </p:grp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A9799484-FCC7-403B-A3A6-D0DBEFE6E8E5}"/>
                </a:ext>
              </a:extLst>
            </p:cNvPr>
            <p:cNvSpPr/>
            <p:nvPr/>
          </p:nvSpPr>
          <p:spPr>
            <a:xfrm>
              <a:off x="4648288" y="1723406"/>
              <a:ext cx="5945667" cy="1477001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550E3-C29C-4442-8277-EA39FA8FC5E6}"/>
              </a:ext>
            </a:extLst>
          </p:cNvPr>
          <p:cNvGrpSpPr/>
          <p:nvPr/>
        </p:nvGrpSpPr>
        <p:grpSpPr>
          <a:xfrm rot="10800000">
            <a:off x="9226581" y="4450631"/>
            <a:ext cx="1214204" cy="1641264"/>
            <a:chOff x="6813658" y="2982520"/>
            <a:chExt cx="1214204" cy="1641264"/>
          </a:xfrm>
          <a:solidFill>
            <a:srgbClr val="7C001A"/>
          </a:solidFill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F8EEED0B-6028-487C-B995-4F5DA8003C92}"/>
                </a:ext>
              </a:extLst>
            </p:cNvPr>
            <p:cNvSpPr/>
            <p:nvPr/>
          </p:nvSpPr>
          <p:spPr>
            <a:xfrm rot="18929788">
              <a:off x="6813658" y="3409580"/>
              <a:ext cx="1214204" cy="1214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BB2AB8F-AF84-4CD5-8866-0D4D37720717}"/>
                </a:ext>
              </a:extLst>
            </p:cNvPr>
            <p:cNvGrpSpPr/>
            <p:nvPr/>
          </p:nvGrpSpPr>
          <p:grpSpPr>
            <a:xfrm>
              <a:off x="6817386" y="2982520"/>
              <a:ext cx="1181734" cy="1323439"/>
              <a:chOff x="6953900" y="2987043"/>
              <a:chExt cx="1258323" cy="1409211"/>
            </a:xfrm>
            <a:grpFill/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F75052-4ECF-4B8F-9C42-757BC8D2065B}"/>
                  </a:ext>
                </a:extLst>
              </p:cNvPr>
              <p:cNvSpPr/>
              <p:nvPr/>
            </p:nvSpPr>
            <p:spPr>
              <a:xfrm>
                <a:off x="6979043" y="3252575"/>
                <a:ext cx="1153261" cy="867133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A8E8928-E128-4E9F-964F-A1E426F0984C}"/>
                  </a:ext>
                </a:extLst>
              </p:cNvPr>
              <p:cNvSpPr/>
              <p:nvPr/>
            </p:nvSpPr>
            <p:spPr>
              <a:xfrm rot="10800000">
                <a:off x="6953900" y="2987043"/>
                <a:ext cx="1258323" cy="140921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ko-KR" sz="8000" dirty="0">
                    <a:solidFill>
                      <a:schemeClr val="bg1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3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%</a:t>
                </a:r>
                <a:endParaRPr lang="ko-KR" alt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F43FD4-E392-4039-A536-C8E130D28016}"/>
              </a:ext>
            </a:extLst>
          </p:cNvPr>
          <p:cNvSpPr/>
          <p:nvPr/>
        </p:nvSpPr>
        <p:spPr>
          <a:xfrm>
            <a:off x="5135683" y="5448734"/>
            <a:ext cx="4053859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 </a:t>
            </a:r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3% </a:t>
            </a:r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성능이 향상 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1BF236A8-6BC4-47BD-9DC0-A5E9F09E8FC9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A307-E0E9-4497-AEB5-B211FF24167A}"/>
              </a:ext>
            </a:extLst>
          </p:cNvPr>
          <p:cNvSpPr txBox="1"/>
          <p:nvPr/>
        </p:nvSpPr>
        <p:spPr>
          <a:xfrm>
            <a:off x="4700448" y="1591675"/>
            <a:ext cx="56156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r">
              <a:buAutoNum type="arabicPeriod"/>
            </a:pP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의미단위로</a:t>
            </a:r>
            <a:endParaRPr lang="en-US" altLang="ko-KR" sz="4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/>
            <a:r>
              <a:rPr lang="ko-KR" altLang="en-US" sz="40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</a:p>
        </p:txBody>
      </p:sp>
    </p:spTree>
    <p:extLst>
      <p:ext uri="{BB962C8B-B14F-4D97-AF65-F5344CB8AC3E}">
        <p14:creationId xmlns:p14="http://schemas.microsoft.com/office/powerpoint/2010/main" val="283500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7DE10-E1BA-46EA-9938-E902EA9B90EB}"/>
              </a:ext>
            </a:extLst>
          </p:cNvPr>
          <p:cNvSpPr txBox="1"/>
          <p:nvPr/>
        </p:nvSpPr>
        <p:spPr>
          <a:xfrm>
            <a:off x="3928261" y="493769"/>
            <a:ext cx="80196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BPE</a:t>
            </a:r>
            <a:r>
              <a:rPr lang="en-US" altLang="ko-KR" sz="40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Byte</a:t>
            </a:r>
            <a:r>
              <a:rPr lang="en-US" altLang="ko-KR" sz="4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Pair Encoding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05F81-4E8F-4B7E-8E31-D8E06CFCF13D}"/>
              </a:ext>
            </a:extLst>
          </p:cNvPr>
          <p:cNvSpPr txBox="1"/>
          <p:nvPr/>
        </p:nvSpPr>
        <p:spPr>
          <a:xfrm>
            <a:off x="4719508" y="1580698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 인식하지 못함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072C7CA7-D5F6-4627-93A3-52DE7774219B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EFC4F97-4B85-469A-B1B8-7C0800DA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57" y="6356350"/>
            <a:ext cx="5421086" cy="365125"/>
          </a:xfrm>
        </p:spPr>
        <p:txBody>
          <a:bodyPr/>
          <a:lstStyle/>
          <a:p>
            <a:r>
              <a:rPr lang="en-US" altLang="ko-KR" dirty="0" err="1"/>
              <a:t>Sennrich</a:t>
            </a:r>
            <a:r>
              <a:rPr lang="en-US" altLang="ko-KR" dirty="0"/>
              <a:t> et al.(2015)  </a:t>
            </a:r>
            <a:r>
              <a:rPr lang="en-US" altLang="ko-KR" dirty="0" err="1"/>
              <a:t>Sennrich</a:t>
            </a:r>
            <a:r>
              <a:rPr lang="en-US" altLang="ko-KR" dirty="0"/>
              <a:t>, R., Haddow, B., Birch, A. 2015.Neural Machine Translation of </a:t>
            </a:r>
            <a:r>
              <a:rPr lang="en-US" altLang="ko-KR" dirty="0" err="1"/>
              <a:t>RareWords</a:t>
            </a:r>
            <a:r>
              <a:rPr lang="en-US" altLang="ko-KR" dirty="0"/>
              <a:t> with </a:t>
            </a:r>
            <a:r>
              <a:rPr lang="en-US" altLang="ko-KR" dirty="0" err="1"/>
              <a:t>Subword</a:t>
            </a:r>
            <a:r>
              <a:rPr lang="en-US" altLang="ko-KR" dirty="0"/>
              <a:t> Units. arXiv:1508.07909.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6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175" b="6846"/>
          <a:stretch/>
        </p:blipFill>
        <p:spPr>
          <a:xfrm>
            <a:off x="4644532" y="2942216"/>
            <a:ext cx="6605360" cy="179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17DE10-E1BA-46EA-9938-E902EA9B90EB}"/>
              </a:ext>
            </a:extLst>
          </p:cNvPr>
          <p:cNvSpPr txBox="1"/>
          <p:nvPr/>
        </p:nvSpPr>
        <p:spPr>
          <a:xfrm>
            <a:off x="3928261" y="493769"/>
            <a:ext cx="80196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BPE</a:t>
            </a:r>
            <a:r>
              <a:rPr lang="en-US" altLang="ko-KR" sz="40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Byte</a:t>
            </a:r>
            <a:r>
              <a:rPr lang="en-US" altLang="ko-KR" sz="4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Pair Encoding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05F81-4E8F-4B7E-8E31-D8E06CFCF13D}"/>
              </a:ext>
            </a:extLst>
          </p:cNvPr>
          <p:cNvSpPr txBox="1"/>
          <p:nvPr/>
        </p:nvSpPr>
        <p:spPr>
          <a:xfrm>
            <a:off x="4719508" y="1580698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 인식하지 못함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072C7CA7-D5F6-4627-93A3-52DE7774219B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0B77ED-FC89-45FE-86CF-66B9F77A68D4}"/>
              </a:ext>
            </a:extLst>
          </p:cNvPr>
          <p:cNvSpPr/>
          <p:nvPr/>
        </p:nvSpPr>
        <p:spPr>
          <a:xfrm>
            <a:off x="5911162" y="4954136"/>
            <a:ext cx="4053859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노가다와  성능 유사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243F8A-C773-4E81-A558-26578D3988F9}"/>
              </a:ext>
            </a:extLst>
          </p:cNvPr>
          <p:cNvSpPr/>
          <p:nvPr/>
        </p:nvSpPr>
        <p:spPr>
          <a:xfrm>
            <a:off x="6612783" y="5621643"/>
            <a:ext cx="2877581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일반화가 좋음 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바닥글 개체 틀 1">
            <a:extLst>
              <a:ext uri="{FF2B5EF4-FFF2-40B4-BE49-F238E27FC236}">
                <a16:creationId xmlns:a16="http://schemas.microsoft.com/office/drawing/2014/main" id="{AAA406DD-A8F9-4151-BB1D-B9C94544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57" y="6356350"/>
            <a:ext cx="5421086" cy="365125"/>
          </a:xfrm>
        </p:spPr>
        <p:txBody>
          <a:bodyPr/>
          <a:lstStyle/>
          <a:p>
            <a:r>
              <a:rPr lang="en-US" altLang="ko-KR" dirty="0" err="1"/>
              <a:t>Sennrich</a:t>
            </a:r>
            <a:r>
              <a:rPr lang="en-US" altLang="ko-KR" dirty="0"/>
              <a:t> et al.(2015)  </a:t>
            </a:r>
            <a:r>
              <a:rPr lang="en-US" altLang="ko-KR" dirty="0" err="1"/>
              <a:t>Sennrich</a:t>
            </a:r>
            <a:r>
              <a:rPr lang="en-US" altLang="ko-KR" dirty="0"/>
              <a:t>, R., Haddow, B., Birch, A. 2015.Neural Machine Translation of </a:t>
            </a:r>
            <a:r>
              <a:rPr lang="en-US" altLang="ko-KR" dirty="0" err="1"/>
              <a:t>RareWords</a:t>
            </a:r>
            <a:r>
              <a:rPr lang="en-US" altLang="ko-KR" dirty="0"/>
              <a:t> with </a:t>
            </a:r>
            <a:r>
              <a:rPr lang="en-US" altLang="ko-KR" dirty="0" err="1"/>
              <a:t>Subword</a:t>
            </a:r>
            <a:r>
              <a:rPr lang="en-US" altLang="ko-KR" dirty="0"/>
              <a:t> Units. arXiv:1508.07909.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67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0B0D57-C3E8-45DF-9702-218E5956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75F4DB-BAA2-4633-AC61-9FA59817987B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E2FEC-2B3F-43B7-8DF2-C4FF1CCACC38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B4D6C5-FE4F-4B36-983F-726B7FF0B34B}"/>
              </a:ext>
            </a:extLst>
          </p:cNvPr>
          <p:cNvGrpSpPr/>
          <p:nvPr/>
        </p:nvGrpSpPr>
        <p:grpSpPr>
          <a:xfrm>
            <a:off x="3880265" y="801654"/>
            <a:ext cx="6755079" cy="5372066"/>
            <a:chOff x="3880265" y="801654"/>
            <a:chExt cx="6755079" cy="53720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4476E85-6561-4045-A867-9EB6781D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1" t="11214" r="8180" b="6767"/>
            <a:stretch/>
          </p:blipFill>
          <p:spPr>
            <a:xfrm>
              <a:off x="3880265" y="1512321"/>
              <a:ext cx="6755079" cy="46613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87FA7E-3BBB-4C4D-BF5E-19F5ABA42A76}"/>
                </a:ext>
              </a:extLst>
            </p:cNvPr>
            <p:cNvSpPr/>
            <p:nvPr/>
          </p:nvSpPr>
          <p:spPr>
            <a:xfrm>
              <a:off x="5733019" y="801654"/>
              <a:ext cx="2877581" cy="646331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 err="1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씪빢씪빢</a:t>
              </a:r>
              <a:endPara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DDC2EF5-ECAD-49D5-A405-FE2CC3240481}"/>
              </a:ext>
            </a:extLst>
          </p:cNvPr>
          <p:cNvGrpSpPr/>
          <p:nvPr/>
        </p:nvGrpSpPr>
        <p:grpSpPr>
          <a:xfrm>
            <a:off x="4515281" y="1946504"/>
            <a:ext cx="3957610" cy="3529853"/>
            <a:chOff x="4691370" y="539936"/>
            <a:chExt cx="6459230" cy="58164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A3DD82-EB70-42EA-901E-4D6890E6EDCF}"/>
                </a:ext>
              </a:extLst>
            </p:cNvPr>
            <p:cNvSpPr/>
            <p:nvPr/>
          </p:nvSpPr>
          <p:spPr>
            <a:xfrm>
              <a:off x="4691370" y="539936"/>
              <a:ext cx="6459230" cy="5816414"/>
            </a:xfrm>
            <a:prstGeom prst="rect">
              <a:avLst/>
            </a:prstGeom>
            <a:ln w="38100">
              <a:solidFill>
                <a:srgbClr val="7C001A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cnn nlpì ëí ì´ë¯¸ì§ ê²ìê²°ê³¼">
              <a:extLst>
                <a:ext uri="{FF2B5EF4-FFF2-40B4-BE49-F238E27FC236}">
                  <a16:creationId xmlns:a16="http://schemas.microsoft.com/office/drawing/2014/main" id="{D5218B10-95E0-4FFA-A6BA-F3DA5C36A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9" t="4896" r="8110" b="1251"/>
            <a:stretch/>
          </p:blipFill>
          <p:spPr bwMode="auto">
            <a:xfrm>
              <a:off x="5118100" y="592797"/>
              <a:ext cx="5575300" cy="572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4411970" y="446279"/>
            <a:ext cx="3906839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CONV1d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3105E-916F-4AB5-B11F-C07783D9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98472-43B7-46B0-A147-B3ACB111AC88}"/>
              </a:ext>
            </a:extLst>
          </p:cNvPr>
          <p:cNvSpPr/>
          <p:nvPr/>
        </p:nvSpPr>
        <p:spPr>
          <a:xfrm>
            <a:off x="992035" y="5549765"/>
            <a:ext cx="10543308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유해 토큰을 제대로 인식하는지 검증 할 수 없는 한계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4B33D8-67AC-47E4-A3A0-BE63B7522D3C}"/>
              </a:ext>
            </a:extLst>
          </p:cNvPr>
          <p:cNvSpPr/>
          <p:nvPr/>
        </p:nvSpPr>
        <p:spPr>
          <a:xfrm>
            <a:off x="5305858" y="1292665"/>
            <a:ext cx="21755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문맥 고려</a:t>
            </a:r>
            <a:endParaRPr lang="ko-KR" altLang="en-US" sz="4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06D82-1BCD-43B7-9B20-D3E8BEEF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Kim(2014) Kim, Y. 2014. Convolutional Neural Networks for Sentence Classification. arXiv:1408.5882.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1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DD670-F363-441D-8F26-802279F1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D5828-9BE7-4E4B-BC13-90BDFC5CF9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6DD41C3-5845-48CC-A403-1540976CBD39}"/>
              </a:ext>
            </a:extLst>
          </p:cNvPr>
          <p:cNvSpPr txBox="1">
            <a:spLocks/>
          </p:cNvSpPr>
          <p:nvPr/>
        </p:nvSpPr>
        <p:spPr>
          <a:xfrm>
            <a:off x="488708" y="2813829"/>
            <a:ext cx="11428972" cy="320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본 발표자료에는 다수의 욕설이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포함되어 있습니다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937D94-3433-4262-8E41-E1149157D5F6}"/>
              </a:ext>
            </a:extLst>
          </p:cNvPr>
          <p:cNvSpPr txBox="1">
            <a:spLocks/>
          </p:cNvSpPr>
          <p:nvPr/>
        </p:nvSpPr>
        <p:spPr>
          <a:xfrm>
            <a:off x="4741228" y="935889"/>
            <a:ext cx="2636520" cy="13097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FC512-3373-4622-AAD0-AC9F8D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33" y="1194117"/>
            <a:ext cx="705875" cy="70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88CAF-CF8D-494E-A1D3-75CA327D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36" y="1194117"/>
            <a:ext cx="705875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E732EC9-46A3-4B4C-A028-8CF1773864CB}"/>
              </a:ext>
            </a:extLst>
          </p:cNvPr>
          <p:cNvGrpSpPr/>
          <p:nvPr/>
        </p:nvGrpSpPr>
        <p:grpSpPr>
          <a:xfrm>
            <a:off x="3549324" y="2540537"/>
            <a:ext cx="5093353" cy="3706671"/>
            <a:chOff x="4691370" y="1420047"/>
            <a:chExt cx="6148522" cy="44745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A3DD82-EB70-42EA-901E-4D6890E6EDCF}"/>
                </a:ext>
              </a:extLst>
            </p:cNvPr>
            <p:cNvSpPr/>
            <p:nvPr/>
          </p:nvSpPr>
          <p:spPr>
            <a:xfrm>
              <a:off x="4691370" y="1420047"/>
              <a:ext cx="6148522" cy="4474566"/>
            </a:xfrm>
            <a:prstGeom prst="rect">
              <a:avLst/>
            </a:prstGeom>
            <a:ln w="38100">
              <a:solidFill>
                <a:srgbClr val="7C001A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. A Structured Self-attentive Sentence Embeddi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51" y="1578783"/>
              <a:ext cx="5553865" cy="4211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302406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2650010" y="423479"/>
            <a:ext cx="6891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Bi-LSTM</a:t>
            </a:r>
          </a:p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Self-Attention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825757-4E52-4623-BB81-5655BFE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1D7415-1E76-4032-AFB0-9A96A6B1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993" y="6356350"/>
            <a:ext cx="5624014" cy="365125"/>
          </a:xfrm>
        </p:spPr>
        <p:txBody>
          <a:bodyPr/>
          <a:lstStyle/>
          <a:p>
            <a:r>
              <a:rPr lang="en-US" altLang="ko-KR" dirty="0"/>
              <a:t>Lin et al.(2017) Lin, Z., and 6 colleagues 2017. A Structured Self-attentive Sentence Embedding. arXiv:1703.03130.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D37FDE-184B-4159-8187-88842DBE600F}"/>
              </a:ext>
            </a:extLst>
          </p:cNvPr>
          <p:cNvSpPr/>
          <p:nvPr/>
        </p:nvSpPr>
        <p:spPr>
          <a:xfrm>
            <a:off x="2169842" y="2656035"/>
            <a:ext cx="7852315" cy="3380509"/>
          </a:xfrm>
          <a:prstGeom prst="rect">
            <a:avLst/>
          </a:prstGeom>
          <a:noFill/>
          <a:ln w="38100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83EF-6486-47BA-A3A5-4C0AB281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C3FED-B8E1-4148-9040-F2C2CB835B4B}"/>
              </a:ext>
            </a:extLst>
          </p:cNvPr>
          <p:cNvSpPr/>
          <p:nvPr/>
        </p:nvSpPr>
        <p:spPr>
          <a:xfrm>
            <a:off x="2650010" y="423479"/>
            <a:ext cx="6891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Bi-LSTM</a:t>
            </a:r>
          </a:p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Self-Attention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F2796C-CD1D-4968-92B1-9B937B2F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6823" y="6356350"/>
            <a:ext cx="5378355" cy="365125"/>
          </a:xfrm>
        </p:spPr>
        <p:txBody>
          <a:bodyPr/>
          <a:lstStyle/>
          <a:p>
            <a:r>
              <a:rPr lang="en-US" altLang="ko-KR" dirty="0"/>
              <a:t>Lin et al.(2017) Lin, Z., and 6 colleagues 2017. A Structured Self-attentive Sentence Embedding. arXiv:1703.03130.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01DA0-0487-4FBD-A7C6-912BD3CA0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" t="-7442" r="5288" b="7442"/>
          <a:stretch/>
        </p:blipFill>
        <p:spPr>
          <a:xfrm>
            <a:off x="2203927" y="2731803"/>
            <a:ext cx="7641271" cy="2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2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503EDF-2DD2-4064-BC9E-A3B6E63F9F17}"/>
              </a:ext>
            </a:extLst>
          </p:cNvPr>
          <p:cNvGrpSpPr/>
          <p:nvPr/>
        </p:nvGrpSpPr>
        <p:grpSpPr>
          <a:xfrm>
            <a:off x="1317335" y="1485687"/>
            <a:ext cx="10320483" cy="4870663"/>
            <a:chOff x="1317335" y="1568817"/>
            <a:chExt cx="10320483" cy="48706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489783-FE37-4BE3-AEB8-2000F2446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0" t="-5621" r="9129" b="-421"/>
            <a:stretch/>
          </p:blipFill>
          <p:spPr>
            <a:xfrm>
              <a:off x="1317335" y="2067976"/>
              <a:ext cx="10320483" cy="437150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C49B9AD-D017-46FB-8120-3C02737F6C74}"/>
                </a:ext>
              </a:extLst>
            </p:cNvPr>
            <p:cNvGrpSpPr/>
            <p:nvPr/>
          </p:nvGrpSpPr>
          <p:grpSpPr>
            <a:xfrm>
              <a:off x="4242085" y="2847187"/>
              <a:ext cx="4274206" cy="1107996"/>
              <a:chOff x="8706252" y="1905004"/>
              <a:chExt cx="4274206" cy="110799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2532BC-F82C-4949-80F8-90B910C560AF}"/>
                  </a:ext>
                </a:extLst>
              </p:cNvPr>
              <p:cNvSpPr/>
              <p:nvPr/>
            </p:nvSpPr>
            <p:spPr>
              <a:xfrm>
                <a:off x="8706252" y="1905004"/>
                <a:ext cx="2323454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6600" dirty="0">
                    <a:ln>
                      <a:solidFill>
                        <a:schemeClr val="tx1"/>
                      </a:solidFill>
                    </a:ln>
                    <a:solidFill>
                      <a:srgbClr val="7C001A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18%</a:t>
                </a:r>
                <a:endParaRPr lang="ko-KR" altLang="en-US" sz="6600" dirty="0">
                  <a:solidFill>
                    <a:srgbClr val="7C001A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9DD980A-420E-4947-8B98-EE4E6E70A120}"/>
                  </a:ext>
                </a:extLst>
              </p:cNvPr>
              <p:cNvSpPr/>
              <p:nvPr/>
            </p:nvSpPr>
            <p:spPr>
              <a:xfrm>
                <a:off x="10497086" y="1905004"/>
                <a:ext cx="2483372" cy="1107996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r>
                  <a:rPr lang="ko-KR" altLang="en-US" sz="6600" dirty="0" err="1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임계값</a:t>
                </a:r>
                <a:endParaRPr lang="ko-KR" altLang="en-US" sz="66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85D9DC-0EC8-40B7-9AD5-F0E87F620B3D}"/>
                </a:ext>
              </a:extLst>
            </p:cNvPr>
            <p:cNvGrpSpPr/>
            <p:nvPr/>
          </p:nvGrpSpPr>
          <p:grpSpPr>
            <a:xfrm>
              <a:off x="4135427" y="1568817"/>
              <a:ext cx="4448433" cy="1107996"/>
              <a:chOff x="8706253" y="1905004"/>
              <a:chExt cx="7978508" cy="110799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6DDA8DC-678B-4365-8211-4F9EC4338484}"/>
                  </a:ext>
                </a:extLst>
              </p:cNvPr>
              <p:cNvSpPr/>
              <p:nvPr/>
            </p:nvSpPr>
            <p:spPr>
              <a:xfrm>
                <a:off x="8706253" y="1905004"/>
                <a:ext cx="4604299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6600" dirty="0">
                    <a:ln>
                      <a:solidFill>
                        <a:schemeClr val="tx1"/>
                      </a:solidFill>
                    </a:ln>
                    <a:solidFill>
                      <a:srgbClr val="7C001A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13%</a:t>
                </a:r>
                <a:endParaRPr lang="ko-KR" altLang="en-US" sz="6600" dirty="0">
                  <a:solidFill>
                    <a:srgbClr val="7C001A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C818E28-F287-463A-A0C7-927804DB7762}"/>
                  </a:ext>
                </a:extLst>
              </p:cNvPr>
              <p:cNvSpPr/>
              <p:nvPr/>
            </p:nvSpPr>
            <p:spPr>
              <a:xfrm>
                <a:off x="12230698" y="1905004"/>
                <a:ext cx="4454063" cy="1107996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r>
                  <a:rPr lang="ko-KR" altLang="en-US" sz="66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중간값</a:t>
                </a:r>
                <a:endParaRPr lang="ko-KR" altLang="en-US" sz="6600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907E224-E92F-42DA-90F2-006EA0E63697}"/>
                </a:ext>
              </a:extLst>
            </p:cNvPr>
            <p:cNvGrpSpPr/>
            <p:nvPr/>
          </p:nvGrpSpPr>
          <p:grpSpPr>
            <a:xfrm>
              <a:off x="3780787" y="2067976"/>
              <a:ext cx="654910" cy="3815879"/>
              <a:chOff x="3780787" y="1319246"/>
              <a:chExt cx="654910" cy="454842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0D55F56-B1B9-4A0A-AB60-62D8F4DD5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0787" y="1319246"/>
                <a:ext cx="0" cy="4548427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DEE4F6C-1737-4F4F-9978-44A5848A2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787" y="1329939"/>
                <a:ext cx="65491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019F79-9CD5-4C20-9C35-441BEFB34848}"/>
                </a:ext>
              </a:extLst>
            </p:cNvPr>
            <p:cNvGrpSpPr/>
            <p:nvPr/>
          </p:nvGrpSpPr>
          <p:grpSpPr>
            <a:xfrm>
              <a:off x="4241132" y="3393911"/>
              <a:ext cx="244627" cy="2489944"/>
              <a:chOff x="4242085" y="2348238"/>
              <a:chExt cx="236357" cy="3466618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424E937-CCEA-4AAD-8A09-F7F4033A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085" y="2348238"/>
                <a:ext cx="0" cy="3466618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6DDB0E7-C09E-4C5C-9226-04A1426A9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085" y="2358932"/>
                <a:ext cx="236357" cy="3063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산출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71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110043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시연 및 데모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349482" y="308912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85620" y="3879532"/>
            <a:ext cx="9424384" cy="480677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http://150.95.153.18:8000/</a:t>
            </a:r>
            <a:endParaRPr lang="ko-KR" altLang="en-US" sz="28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85620" y="3227184"/>
            <a:ext cx="9424384" cy="591959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https://chrome.google.com/webstore/search/Cyberaffiti</a:t>
            </a:r>
            <a:endParaRPr lang="ko-KR" altLang="en-US" sz="28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A2BA95-9003-4438-A7E0-30FE73118885}"/>
              </a:ext>
            </a:extLst>
          </p:cNvPr>
          <p:cNvGrpSpPr/>
          <p:nvPr/>
        </p:nvGrpSpPr>
        <p:grpSpPr>
          <a:xfrm>
            <a:off x="1713820" y="2631547"/>
            <a:ext cx="8621485" cy="152674"/>
            <a:chOff x="1748154" y="2279097"/>
            <a:chExt cx="8621485" cy="15267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AF59EC-FB52-467D-9EAB-32C66C2D7635}"/>
                </a:ext>
              </a:extLst>
            </p:cNvPr>
            <p:cNvCxnSpPr>
              <a:cxnSpLocks/>
            </p:cNvCxnSpPr>
            <p:nvPr/>
          </p:nvCxnSpPr>
          <p:spPr>
            <a:xfrm>
              <a:off x="1748154" y="2370148"/>
              <a:ext cx="8621485" cy="0"/>
            </a:xfrm>
            <a:prstGeom prst="line">
              <a:avLst/>
            </a:prstGeom>
            <a:ln>
              <a:solidFill>
                <a:srgbClr val="7C001A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C454A59E-71BB-4DCF-9286-5A30A65AF748}"/>
                </a:ext>
              </a:extLst>
            </p:cNvPr>
            <p:cNvSpPr/>
            <p:nvPr/>
          </p:nvSpPr>
          <p:spPr>
            <a:xfrm>
              <a:off x="5943326" y="2279097"/>
              <a:ext cx="152674" cy="152674"/>
            </a:xfrm>
            <a:prstGeom prst="diamond">
              <a:avLst/>
            </a:prstGeom>
            <a:solidFill>
              <a:srgbClr val="7C001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E0338-3702-4ED7-A9D5-275251F9929E}"/>
              </a:ext>
            </a:extLst>
          </p:cNvPr>
          <p:cNvCxnSpPr>
            <a:cxnSpLocks/>
          </p:cNvCxnSpPr>
          <p:nvPr/>
        </p:nvCxnSpPr>
        <p:spPr>
          <a:xfrm>
            <a:off x="2241930" y="3797005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4E00FA8C-84DD-4EB1-9200-B697A428F201}"/>
              </a:ext>
            </a:extLst>
          </p:cNvPr>
          <p:cNvSpPr/>
          <p:nvPr/>
        </p:nvSpPr>
        <p:spPr>
          <a:xfrm>
            <a:off x="6437102" y="3705954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E68FD5-7437-4B45-A09A-BA6CD43B94C0}"/>
              </a:ext>
            </a:extLst>
          </p:cNvPr>
          <p:cNvGrpSpPr/>
          <p:nvPr/>
        </p:nvGrpSpPr>
        <p:grpSpPr>
          <a:xfrm>
            <a:off x="1750923" y="4780361"/>
            <a:ext cx="8621485" cy="152674"/>
            <a:chOff x="1748154" y="2279097"/>
            <a:chExt cx="8621485" cy="15267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DC4470F-FE0D-4FF1-80E3-376F4651591C}"/>
                </a:ext>
              </a:extLst>
            </p:cNvPr>
            <p:cNvCxnSpPr>
              <a:cxnSpLocks/>
            </p:cNvCxnSpPr>
            <p:nvPr/>
          </p:nvCxnSpPr>
          <p:spPr>
            <a:xfrm>
              <a:off x="1748154" y="2370148"/>
              <a:ext cx="8621485" cy="0"/>
            </a:xfrm>
            <a:prstGeom prst="line">
              <a:avLst/>
            </a:prstGeom>
            <a:ln>
              <a:solidFill>
                <a:srgbClr val="7C001A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6D2EF36D-CD42-458D-B9E2-38BF985F248D}"/>
                </a:ext>
              </a:extLst>
            </p:cNvPr>
            <p:cNvSpPr/>
            <p:nvPr/>
          </p:nvSpPr>
          <p:spPr>
            <a:xfrm>
              <a:off x="5943326" y="2279097"/>
              <a:ext cx="152674" cy="152674"/>
            </a:xfrm>
            <a:prstGeom prst="diamond">
              <a:avLst/>
            </a:prstGeom>
            <a:solidFill>
              <a:srgbClr val="7C001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606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6C86-D4AC-4129-B45E-AE4A7A7564D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79" y="1729371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16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QnA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64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경청해 주셔서 감사합니다</a:t>
            </a:r>
            <a:endParaRPr lang="en-US" altLang="ko-KR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AE34-CE73-4A46-886A-9AA61D8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8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7F11E4-64DA-43FC-9B87-046804CCF377}"/>
              </a:ext>
            </a:extLst>
          </p:cNvPr>
          <p:cNvGrpSpPr/>
          <p:nvPr/>
        </p:nvGrpSpPr>
        <p:grpSpPr>
          <a:xfrm>
            <a:off x="2540652" y="1870235"/>
            <a:ext cx="3386814" cy="1126013"/>
            <a:chOff x="2540652" y="1870235"/>
            <a:chExt cx="3386814" cy="112601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5A718DF-7A9F-4E26-875D-DB935A8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5C8CDA57-7CAF-4FF1-A7F9-F532341F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CE1A498-4E9B-4A56-8CCF-66E67011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709AA1-9FF1-4FBA-90AA-A103B3FA4DA7}"/>
              </a:ext>
            </a:extLst>
          </p:cNvPr>
          <p:cNvGrpSpPr/>
          <p:nvPr/>
        </p:nvGrpSpPr>
        <p:grpSpPr>
          <a:xfrm>
            <a:off x="2540652" y="4404196"/>
            <a:ext cx="3386814" cy="1126013"/>
            <a:chOff x="2540652" y="1870235"/>
            <a:chExt cx="3386814" cy="1126013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DA42FAFB-31C5-4A4A-8658-7C56B5D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3DC17CF6-CA8A-4D95-A487-59C7F7D5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67CD7CF9-46F9-4A55-9399-DCCDACD1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A7D98-F527-499A-9922-801E04CC1C31}"/>
              </a:ext>
            </a:extLst>
          </p:cNvPr>
          <p:cNvGrpSpPr/>
          <p:nvPr/>
        </p:nvGrpSpPr>
        <p:grpSpPr>
          <a:xfrm>
            <a:off x="1932865" y="2251235"/>
            <a:ext cx="8810611" cy="3067525"/>
            <a:chOff x="1932865" y="2251235"/>
            <a:chExt cx="8810611" cy="306752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C6912EF1-4E0D-488B-BC78-E96EC8AB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7750" y="3106142"/>
              <a:ext cx="1128938" cy="112601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C4E1C0CA-3AD7-4867-BDE2-B3B06A3E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12" y="3106142"/>
              <a:ext cx="1128938" cy="1126013"/>
            </a:xfrm>
            <a:prstGeom prst="rect">
              <a:avLst/>
            </a:prstGeom>
          </p:spPr>
        </p:pic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71D5C38-85B2-44ED-B391-90F5B6C9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2865" y="3115707"/>
              <a:ext cx="1128938" cy="11260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176483-B5A3-4890-83EA-F4E38467A855}"/>
                </a:ext>
              </a:extLst>
            </p:cNvPr>
            <p:cNvGrpSpPr/>
            <p:nvPr/>
          </p:nvGrpSpPr>
          <p:grpSpPr>
            <a:xfrm>
              <a:off x="5316688" y="2251235"/>
              <a:ext cx="5426788" cy="3067525"/>
              <a:chOff x="5316688" y="2251235"/>
              <a:chExt cx="5426788" cy="3067525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7348A950-5BF7-4758-9DB2-C4E2099D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6688" y="3106142"/>
                <a:ext cx="1128938" cy="1126013"/>
              </a:xfrm>
              <a:prstGeom prst="rect">
                <a:avLst/>
              </a:prstGeom>
            </p:spPr>
          </p:pic>
          <p:sp>
            <p:nvSpPr>
              <p:cNvPr id="11" name="설명선: 굽은 선 10">
                <a:extLst>
                  <a:ext uri="{FF2B5EF4-FFF2-40B4-BE49-F238E27FC236}">
                    <a16:creationId xmlns:a16="http://schemas.microsoft.com/office/drawing/2014/main" id="{77A67092-C6CA-49DE-A9B1-936F3FE7F902}"/>
                  </a:ext>
                </a:extLst>
              </p:cNvPr>
              <p:cNvSpPr/>
              <p:nvPr/>
            </p:nvSpPr>
            <p:spPr>
              <a:xfrm>
                <a:off x="7174759" y="2251235"/>
                <a:ext cx="3568717" cy="306752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37772"/>
                  <a:gd name="adj6" fmla="val -2971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대 청소년 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 중</a:t>
                </a:r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 1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인터넷 방송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시청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4070C-FE1A-4B28-8E32-7146CF6FFBEA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414264F-6184-4CA7-9D18-E0D4755D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BF28AE-ACF2-45F5-BB02-8A65E022E2C6}"/>
              </a:ext>
            </a:extLst>
          </p:cNvPr>
          <p:cNvGrpSpPr/>
          <p:nvPr/>
        </p:nvGrpSpPr>
        <p:grpSpPr>
          <a:xfrm>
            <a:off x="1463040" y="2210386"/>
            <a:ext cx="9265921" cy="2919619"/>
            <a:chOff x="1463040" y="2530426"/>
            <a:chExt cx="9265921" cy="29196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BAD184-D7A7-4F75-B95F-7A6534EEC06B}"/>
                </a:ext>
              </a:extLst>
            </p:cNvPr>
            <p:cNvSpPr txBox="1"/>
            <p:nvPr/>
          </p:nvSpPr>
          <p:spPr>
            <a:xfrm>
              <a:off x="1463040" y="2530426"/>
              <a:ext cx="9265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10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대 청소년 하루 평균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DBD046-457C-49B9-9DE5-3E14429A269B}"/>
                </a:ext>
              </a:extLst>
            </p:cNvPr>
            <p:cNvSpPr txBox="1"/>
            <p:nvPr/>
          </p:nvSpPr>
          <p:spPr>
            <a:xfrm>
              <a:off x="1941658" y="3413947"/>
              <a:ext cx="83086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인터넷 방송 시청시간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93935-9A18-4E5E-876D-20ED3CB5B815}"/>
                </a:ext>
              </a:extLst>
            </p:cNvPr>
            <p:cNvSpPr txBox="1"/>
            <p:nvPr/>
          </p:nvSpPr>
          <p:spPr>
            <a:xfrm>
              <a:off x="4847902" y="4342049"/>
              <a:ext cx="24961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ko-KR" alt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</a:t>
              </a:r>
              <a:endPara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C3681C-8598-4371-9519-7818F285D0B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4A289-EEFA-4B5D-9064-3DA0B8B6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5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79B3E9-CCBF-4C08-83EC-568FC8BF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97FF-EE69-4AF1-8826-E534C201F9B2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317532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5C19CF-3CC8-4DCB-9C10-0A1AEC824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A5746-31A1-46AC-B605-66EF8E63DB31}"/>
              </a:ext>
            </a:extLst>
          </p:cNvPr>
          <p:cNvSpPr txBox="1"/>
          <p:nvPr/>
        </p:nvSpPr>
        <p:spPr>
          <a:xfrm>
            <a:off x="1310121" y="3549243"/>
            <a:ext cx="99679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1034 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</a:t>
            </a:r>
            <a:endParaRPr lang="en-US" altLang="ko-KR" sz="7200" dirty="0">
              <a:solidFill>
                <a:schemeClr val="bg1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유해 내용 발견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BBF31-4D48-4CF5-B514-DAD4C0F725EE}"/>
              </a:ext>
            </a:extLst>
          </p:cNvPr>
          <p:cNvGrpSpPr/>
          <p:nvPr/>
        </p:nvGrpSpPr>
        <p:grpSpPr>
          <a:xfrm>
            <a:off x="533915" y="2667002"/>
            <a:ext cx="11087881" cy="458885"/>
            <a:chOff x="533915" y="2667002"/>
            <a:chExt cx="11087881" cy="4588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1CE9A2-CC16-4B89-B289-32BD658548AC}"/>
                </a:ext>
              </a:extLst>
            </p:cNvPr>
            <p:cNvSpPr/>
            <p:nvPr/>
          </p:nvSpPr>
          <p:spPr>
            <a:xfrm flipV="1">
              <a:off x="6905625" y="2667002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F857F5E-CDDD-4330-B1EC-E5EFF211CEBA}"/>
                </a:ext>
              </a:extLst>
            </p:cNvPr>
            <p:cNvSpPr/>
            <p:nvPr/>
          </p:nvSpPr>
          <p:spPr>
            <a:xfrm rot="5400000">
              <a:off x="5844650" y="2064912"/>
              <a:ext cx="458884" cy="1663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1522FE-E975-4E6E-B1DB-0F387B589472}"/>
                </a:ext>
              </a:extLst>
            </p:cNvPr>
            <p:cNvSpPr/>
            <p:nvPr/>
          </p:nvSpPr>
          <p:spPr>
            <a:xfrm flipV="1">
              <a:off x="533915" y="2670779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97730-E6FD-4E91-A170-374F130C20AC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415439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F6AFF0-F9DE-46D7-BC40-252A6FB489FE}"/>
              </a:ext>
            </a:extLst>
          </p:cNvPr>
          <p:cNvGrpSpPr/>
          <p:nvPr/>
        </p:nvGrpSpPr>
        <p:grpSpPr>
          <a:xfrm>
            <a:off x="793777" y="1983422"/>
            <a:ext cx="10589347" cy="3561979"/>
            <a:chOff x="736625" y="1983422"/>
            <a:chExt cx="10589347" cy="3561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9B81F6D-D109-4476-87EF-6524B8224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625" y="1983422"/>
              <a:ext cx="3892324" cy="3561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CBDEA0-1D67-43CA-9087-1EDB0A9C9049}"/>
                </a:ext>
              </a:extLst>
            </p:cNvPr>
            <p:cNvSpPr/>
            <p:nvPr/>
          </p:nvSpPr>
          <p:spPr>
            <a:xfrm>
              <a:off x="4604384" y="1989772"/>
              <a:ext cx="67215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00325" algn="l"/>
                </a:tabLst>
              </a:pP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평균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편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38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17BE6-EE67-4C6E-9ABC-A4D6893FD0AE}"/>
                </a:ext>
              </a:extLst>
            </p:cNvPr>
            <p:cNvSpPr/>
            <p:nvPr/>
          </p:nvSpPr>
          <p:spPr>
            <a:xfrm>
              <a:off x="4604384" y="3278188"/>
              <a:ext cx="6096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분당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3.9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의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유해 내용 발견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16C28-8742-4C7D-827B-8EBD16720EC5}"/>
              </a:ext>
            </a:extLst>
          </p:cNvPr>
          <p:cNvSpPr txBox="1"/>
          <p:nvPr/>
        </p:nvSpPr>
        <p:spPr>
          <a:xfrm>
            <a:off x="5249514" y="5351472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- 2018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방송통신위원회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34E906-0178-47AB-BCF8-5646BC022E66}"/>
              </a:ext>
            </a:extLst>
          </p:cNvPr>
          <p:cNvGrpSpPr/>
          <p:nvPr/>
        </p:nvGrpSpPr>
        <p:grpSpPr>
          <a:xfrm>
            <a:off x="1154511" y="1792321"/>
            <a:ext cx="9809954" cy="1491657"/>
            <a:chOff x="1191309" y="2823885"/>
            <a:chExt cx="9504401" cy="1445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37C1D6-5775-444B-8968-2677F62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t="25684" r="26091" b="27158"/>
            <a:stretch/>
          </p:blipFill>
          <p:spPr>
            <a:xfrm>
              <a:off x="7952510" y="2859638"/>
              <a:ext cx="2743200" cy="14094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02A416-DDE8-436C-98D6-3CA7E34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3" r="15713" b="32631"/>
            <a:stretch/>
          </p:blipFill>
          <p:spPr>
            <a:xfrm>
              <a:off x="4449769" y="2823885"/>
              <a:ext cx="3130493" cy="14094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00E4A4-1292-45D9-8C22-4BB92AD4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/>
            <a:stretch/>
          </p:blipFill>
          <p:spPr>
            <a:xfrm>
              <a:off x="1191309" y="2926753"/>
              <a:ext cx="2743201" cy="1235076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2D36C8-5D3C-4331-8517-7AB4C666F5FA}"/>
              </a:ext>
            </a:extLst>
          </p:cNvPr>
          <p:cNvGrpSpPr/>
          <p:nvPr/>
        </p:nvGrpSpPr>
        <p:grpSpPr>
          <a:xfrm>
            <a:off x="1366968" y="3530223"/>
            <a:ext cx="9671530" cy="2233554"/>
            <a:chOff x="1489166" y="3846063"/>
            <a:chExt cx="9095869" cy="21236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4B8BEC-E3B6-42C0-8337-CBFC98161994}"/>
                </a:ext>
              </a:extLst>
            </p:cNvPr>
            <p:cNvSpPr txBox="1"/>
            <p:nvPr/>
          </p:nvSpPr>
          <p:spPr>
            <a:xfrm>
              <a:off x="1655516" y="3846063"/>
              <a:ext cx="886492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청소년들 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TOP3 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플랫폼에서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욕설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성인영상 등 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유해한 영상 및 채팅이 난무하는 상황  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4248432D-41A0-4B5E-84E2-B79ACE31B60F}"/>
                </a:ext>
              </a:extLst>
            </p:cNvPr>
            <p:cNvSpPr/>
            <p:nvPr/>
          </p:nvSpPr>
          <p:spPr>
            <a:xfrm>
              <a:off x="1489166" y="3996012"/>
              <a:ext cx="9095869" cy="1589630"/>
            </a:xfrm>
            <a:prstGeom prst="bracketPair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49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1681</Words>
  <Application>Microsoft Office PowerPoint</Application>
  <PresentationFormat>와이드스크린</PresentationFormat>
  <Paragraphs>333</Paragraphs>
  <Slides>34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타이포_쌍문동 B</vt:lpstr>
      <vt:lpstr>나눔고딕</vt:lpstr>
      <vt:lpstr>Arial</vt:lpstr>
      <vt:lpstr>KoPub돋움체 Bold</vt:lpstr>
      <vt:lpstr>아리따-돋움(TTF)-Bold</vt:lpstr>
      <vt:lpstr>Tmon몬소리OTF Black</vt:lpstr>
      <vt:lpstr>Tmon몬소리 Black</vt:lpstr>
      <vt:lpstr>Office 테마</vt:lpstr>
      <vt:lpstr>CYBERAFFITI</vt:lpstr>
      <vt:lpstr>목차</vt:lpstr>
      <vt:lpstr>PowerPoint 프레젠테이션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283</cp:revision>
  <dcterms:created xsi:type="dcterms:W3CDTF">2019-08-13T10:48:53Z</dcterms:created>
  <dcterms:modified xsi:type="dcterms:W3CDTF">2019-08-28T04:22:25Z</dcterms:modified>
</cp:coreProperties>
</file>